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0" r:id="rId2"/>
    <p:sldMasterId id="2147483710" r:id="rId3"/>
  </p:sldMasterIdLst>
  <p:notesMasterIdLst>
    <p:notesMasterId r:id="rId25"/>
  </p:notesMasterIdLst>
  <p:handoutMasterIdLst>
    <p:handoutMasterId r:id="rId26"/>
  </p:handoutMasterIdLst>
  <p:sldIdLst>
    <p:sldId id="510" r:id="rId4"/>
    <p:sldId id="563" r:id="rId5"/>
    <p:sldId id="585" r:id="rId6"/>
    <p:sldId id="588" r:id="rId7"/>
    <p:sldId id="579" r:id="rId8"/>
    <p:sldId id="574" r:id="rId9"/>
    <p:sldId id="562" r:id="rId10"/>
    <p:sldId id="572" r:id="rId11"/>
    <p:sldId id="565" r:id="rId12"/>
    <p:sldId id="564" r:id="rId13"/>
    <p:sldId id="566" r:id="rId14"/>
    <p:sldId id="567" r:id="rId15"/>
    <p:sldId id="581" r:id="rId16"/>
    <p:sldId id="582" r:id="rId17"/>
    <p:sldId id="583" r:id="rId18"/>
    <p:sldId id="584" r:id="rId19"/>
    <p:sldId id="591" r:id="rId20"/>
    <p:sldId id="590" r:id="rId21"/>
    <p:sldId id="577" r:id="rId22"/>
    <p:sldId id="578" r:id="rId23"/>
    <p:sldId id="580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2">
          <p15:clr>
            <a:srgbClr val="A4A3A4"/>
          </p15:clr>
        </p15:guide>
        <p15:guide id="2" pos="3164">
          <p15:clr>
            <a:srgbClr val="A4A3A4"/>
          </p15:clr>
        </p15:guide>
        <p15:guide id="3" orient="horz" pos="2693">
          <p15:clr>
            <a:srgbClr val="A4A3A4"/>
          </p15:clr>
        </p15:guide>
        <p15:guide id="4" pos="52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9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wis Fulton" initials="LF" lastIdx="10" clrIdx="0">
    <p:extLst/>
  </p:cmAuthor>
  <p:cmAuthor id="2" name="Sonia Yeh" initials="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6"/>
    <a:srgbClr val="C2990E"/>
    <a:srgbClr val="1F497D"/>
    <a:srgbClr val="FFCC00"/>
    <a:srgbClr val="FF9900"/>
    <a:srgbClr val="E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18" autoAdjust="0"/>
    <p:restoredTop sz="87534" autoAdjust="0"/>
  </p:normalViewPr>
  <p:slideViewPr>
    <p:cSldViewPr snapToObjects="1">
      <p:cViewPr varScale="1">
        <p:scale>
          <a:sx n="85" d="100"/>
          <a:sy n="85" d="100"/>
        </p:scale>
        <p:origin x="-120" y="-240"/>
      </p:cViewPr>
      <p:guideLst>
        <p:guide orient="horz" pos="902"/>
        <p:guide orient="horz" pos="2693"/>
        <p:guide pos="3164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21" y="-72"/>
      </p:cViewPr>
      <p:guideLst>
        <p:guide orient="horz" pos="2209"/>
        <p:guide pos="292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r">
              <a:defRPr sz="1200"/>
            </a:lvl1pPr>
          </a:lstStyle>
          <a:p>
            <a:fld id="{B55AA0B7-1652-48F1-8338-2A5964DEAEAF}" type="datetimeFigureOut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r">
              <a:defRPr sz="1200"/>
            </a:lvl1pPr>
          </a:lstStyle>
          <a:p>
            <a:fld id="{9887F7F9-6AD0-4CBF-B30D-E984ED9EF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42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8" y="0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/>
          <a:lstStyle>
            <a:lvl1pPr algn="r">
              <a:defRPr sz="1200"/>
            </a:lvl1pPr>
          </a:lstStyle>
          <a:p>
            <a:fld id="{665EC81D-2EED-4BE6-AF4C-C1ABFA5C90EA}" type="datetimeFigureOut">
              <a:rPr lang="en-US" smtClean="0"/>
              <a:pPr/>
              <a:t>5/11/15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4013" y="523875"/>
            <a:ext cx="3508375" cy="2630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9" tIns="47260" rIns="94519" bIns="472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2"/>
            <a:ext cx="7437120" cy="3154680"/>
          </a:xfrm>
          <a:prstGeom prst="rect">
            <a:avLst/>
          </a:prstGeom>
        </p:spPr>
        <p:txBody>
          <a:bodyPr vert="horz" lIns="94519" tIns="47260" rIns="94519" bIns="472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8" y="6658664"/>
            <a:ext cx="4028440" cy="350520"/>
          </a:xfrm>
          <a:prstGeom prst="rect">
            <a:avLst/>
          </a:prstGeom>
        </p:spPr>
        <p:txBody>
          <a:bodyPr vert="horz" lIns="94519" tIns="47260" rIns="94519" bIns="47260" rtlCol="0" anchor="b"/>
          <a:lstStyle>
            <a:lvl1pPr algn="r">
              <a:defRPr sz="1200"/>
            </a:lvl1pPr>
          </a:lstStyle>
          <a:p>
            <a:fld id="{BDE7945A-406D-41E6-9411-78DE9A70E5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19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3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89339-C241-5D49-A36C-4AB2896F36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1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ntent-sm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5342466" y="1821249"/>
            <a:ext cx="3572933" cy="414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81400" y="6202699"/>
            <a:ext cx="477251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000" b="0" dirty="0" smtClean="0">
              <a:solidFill>
                <a:schemeClr val="accent2"/>
              </a:solidFill>
              <a:latin typeface="Futura UC Davis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2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8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8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9" y="1044975"/>
            <a:ext cx="8813844" cy="585418"/>
          </a:xfrm>
        </p:spPr>
        <p:txBody>
          <a:bodyPr anchor="b">
            <a:sp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131" y="1707601"/>
            <a:ext cx="8686502" cy="47927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557" y="6549581"/>
            <a:ext cx="8668311" cy="308419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96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28600"/>
            <a:ext cx="751522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052513"/>
            <a:ext cx="366712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052513"/>
            <a:ext cx="3668713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AE63F-615B-4C9E-93AF-ED51440448AD}" type="slidenum">
              <a:rPr lang="en-US">
                <a:solidFill>
                  <a:srgbClr val="336699"/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6699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4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quettePPT_genericIEA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933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28600"/>
            <a:ext cx="751522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052513"/>
            <a:ext cx="3667125" cy="5616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052513"/>
            <a:ext cx="3668713" cy="2732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95900" y="3937000"/>
            <a:ext cx="3668713" cy="2732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E640B-254C-43AA-9028-EB27EA738757}" type="slidenum">
              <a:rPr lang="en-US">
                <a:solidFill>
                  <a:srgbClr val="336699"/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6699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1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0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43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-Content-sm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5341938" y="1820863"/>
            <a:ext cx="3573462" cy="414972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581400" y="6202363"/>
            <a:ext cx="477838" cy="381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1000" dirty="0" smtClean="0">
              <a:solidFill>
                <a:srgbClr val="D9BE59"/>
              </a:solidFill>
              <a:latin typeface="Futura UC Davis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54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91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2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29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9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10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77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03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1-Content-sm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 userDrawn="1"/>
        </p:nvSpPr>
        <p:spPr>
          <a:xfrm>
            <a:off x="5341938" y="1820863"/>
            <a:ext cx="3573462" cy="4149725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3581400" y="6202363"/>
            <a:ext cx="477838" cy="381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00" dirty="0" smtClean="0">
              <a:solidFill>
                <a:srgbClr val="D9BE59"/>
              </a:solidFill>
              <a:latin typeface="Futura UC Davis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09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ntent-sm bullet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 userDrawn="1"/>
        </p:nvSpPr>
        <p:spPr>
          <a:xfrm>
            <a:off x="5342466" y="1821249"/>
            <a:ext cx="3572933" cy="414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Futura UC Davis Boo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3581400" y="6202699"/>
            <a:ext cx="477251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Futura UC Davis Medium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000" dirty="0" smtClean="0">
              <a:solidFill>
                <a:srgbClr val="C0504D"/>
              </a:solidFill>
              <a:latin typeface="Futura UC Davis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629400" cy="97840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7"/>
            <a:ext cx="8229600" cy="480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fld id="{D29CC5B1-5FFB-476A-8C42-F5D0F177C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Oct 2,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258D-7D5E-4DAA-BBBB-F25FFA1AA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3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pour_ti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8029575" y="6673850"/>
            <a:ext cx="1114425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© OECD/IEA 2014 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16926" y="1709305"/>
            <a:ext cx="61189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 b="1">
                <a:solidFill>
                  <a:schemeClr val="bg2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211493" y="2530095"/>
            <a:ext cx="4056432" cy="462307"/>
          </a:xfrm>
        </p:spPr>
        <p:txBody>
          <a:bodyPr anchor="b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0167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79D27"/>
              </a:buClr>
              <a:defRPr b="1">
                <a:solidFill>
                  <a:schemeClr val="bg2"/>
                </a:solidFill>
                <a:latin typeface="Calibri" pitchFamily="34" charset="0"/>
              </a:defRPr>
            </a:lvl1pPr>
            <a:lvl2pPr>
              <a:buClr>
                <a:srgbClr val="279D27"/>
              </a:buClr>
              <a:defRPr b="1">
                <a:solidFill>
                  <a:schemeClr val="bg2"/>
                </a:solidFill>
                <a:latin typeface="Calibri" pitchFamily="34" charset="0"/>
              </a:defRPr>
            </a:lvl2pPr>
            <a:lvl3pPr>
              <a:buClr>
                <a:srgbClr val="279D27"/>
              </a:buClr>
              <a:defRPr b="1">
                <a:solidFill>
                  <a:schemeClr val="bg2"/>
                </a:solidFill>
                <a:latin typeface="Calibri" pitchFamily="34" charset="0"/>
              </a:defRPr>
            </a:lvl3pPr>
            <a:lvl4pPr>
              <a:buClr>
                <a:srgbClr val="279D27"/>
              </a:buClr>
              <a:buFont typeface="Wingdings" pitchFamily="2" charset="2"/>
              <a:buChar char="§"/>
              <a:defRPr b="1">
                <a:solidFill>
                  <a:schemeClr val="bg2"/>
                </a:solidFill>
                <a:latin typeface="Calibri" pitchFamily="34" charset="0"/>
              </a:defRPr>
            </a:lvl4pPr>
            <a:lvl5pPr>
              <a:buClr>
                <a:srgbClr val="279D27"/>
              </a:buClr>
              <a:buSzPct val="70000"/>
              <a:buFont typeface="Wingdings" pitchFamily="2" charset="2"/>
              <a:buChar char="Ø"/>
              <a:defRPr sz="1800" b="1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1" y="2660603"/>
            <a:ext cx="8606925" cy="605111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87" y="3678226"/>
            <a:ext cx="8593984" cy="400752"/>
          </a:xfrm>
        </p:spPr>
        <p:txBody>
          <a:bodyPr anchor="b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2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822" y="1072189"/>
            <a:ext cx="8701396" cy="64697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06" y="1911302"/>
            <a:ext cx="4267445" cy="1767280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773" y="1911302"/>
            <a:ext cx="4267445" cy="1767280"/>
          </a:xfrm>
        </p:spPr>
        <p:txBody>
          <a:bodyPr>
            <a:sp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632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A065D-0E2D-428D-BFEE-3171D759F9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724" r:id="rId4"/>
    <p:sldLayoutId id="214748372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996950"/>
            <a:ext cx="87931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  <p:sp>
        <p:nvSpPr>
          <p:cNvPr id="1027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993900"/>
            <a:ext cx="876776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2"/>
            <a:endParaRPr lang="en-GB" altLang="fr-FR" smtClean="0"/>
          </a:p>
          <a:p>
            <a:pPr lvl="3"/>
            <a:endParaRPr lang="en-GB" altLang="fr-FR" smtClean="0"/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885113" y="6657975"/>
            <a:ext cx="12588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600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© OECD/IEA 2014 </a:t>
            </a:r>
          </a:p>
        </p:txBody>
      </p:sp>
      <p:pic>
        <p:nvPicPr>
          <p:cNvPr id="1029" name="Picture 8" descr="bande_IEAgeneric-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65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bg2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33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79D27"/>
        </a:buClr>
        <a:buSzPct val="90000"/>
        <a:buFont typeface="Wingdings" pitchFamily="2" charset="2"/>
        <a:buChar char="n"/>
        <a:defRPr kumimoji="1" sz="2800" b="1">
          <a:solidFill>
            <a:schemeClr val="bg2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79D27"/>
        </a:buClr>
        <a:buFont typeface="Wingdings" pitchFamily="2" charset="2"/>
        <a:buChar char="l"/>
        <a:defRPr kumimoji="1" sz="2400" b="1">
          <a:solidFill>
            <a:schemeClr val="bg2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79D27"/>
        </a:buClr>
        <a:buFont typeface="Wingdings" pitchFamily="2" charset="2"/>
        <a:buChar char="w"/>
        <a:defRPr kumimoji="1" sz="2000" b="1">
          <a:solidFill>
            <a:schemeClr val="bg2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defRPr kumimoji="1" sz="2000" b="1">
          <a:solidFill>
            <a:srgbClr val="0178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"/>
        <a:defRPr kumimoji="1" sz="2000" b="1">
          <a:solidFill>
            <a:srgbClr val="01789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A75865A-DF8D-C54F-919A-E8057BDEEB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5/11/15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E114C81-7A3A-EA44-80E4-52C116A9FE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9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.docx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jpeg"/><Relationship Id="rId5" Type="http://schemas.openxmlformats.org/officeDocument/2006/relationships/image" Target="../media/image13.jpe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32.png"/><Relationship Id="rId10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3.jpeg"/><Relationship Id="rId5" Type="http://schemas.openxmlformats.org/officeDocument/2006/relationships/image" Target="../media/image11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308" y="2084825"/>
            <a:ext cx="8867692" cy="1920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39962" y="3505810"/>
            <a:ext cx="62713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  <a:latin typeface="Lucida Sans"/>
                <a:cs typeface="Lucida Sans"/>
              </a:rPr>
              <a:t>Gouri Shankar Mishra &amp; Lew Fulton 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Lucida Sans"/>
                <a:cs typeface="Lucida Sans"/>
              </a:rPr>
              <a:t>University of California, Davis</a:t>
            </a:r>
          </a:p>
          <a:p>
            <a:pPr algn="r"/>
            <a:r>
              <a:rPr lang="en-US" sz="1600" dirty="0" smtClean="0">
                <a:solidFill>
                  <a:srgbClr val="000000"/>
                </a:solidFill>
                <a:latin typeface="Lucida Sans"/>
                <a:cs typeface="Lucida Sans"/>
              </a:rPr>
              <a:t>May 13, 2015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82320" y="6045875"/>
            <a:ext cx="3546958" cy="39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9231" y="1384298"/>
            <a:ext cx="85820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Lucida Sans"/>
                <a:cs typeface="Lucida Sans"/>
              </a:rPr>
              <a:t> </a:t>
            </a:r>
            <a:r>
              <a:rPr lang="en-US" sz="2800" b="1" dirty="0"/>
              <a:t>International Transport Energy </a:t>
            </a:r>
            <a:r>
              <a:rPr lang="en-US" sz="2800" b="1" dirty="0" smtClean="0"/>
              <a:t>Modeling (ITEM) Forum</a:t>
            </a:r>
            <a:endParaRPr lang="en-US" sz="2800" dirty="0"/>
          </a:p>
          <a:p>
            <a:pPr algn="r"/>
            <a:endParaRPr lang="en-US" sz="2400" b="1" dirty="0">
              <a:solidFill>
                <a:schemeClr val="tx2"/>
              </a:solidFill>
              <a:latin typeface="Lucida Sans"/>
              <a:cs typeface="Lucida Sans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32" y="4640753"/>
            <a:ext cx="281622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1" y="5721628"/>
            <a:ext cx="1059180" cy="10591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86" y="4539399"/>
            <a:ext cx="2073275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4608825"/>
            <a:ext cx="1432560" cy="942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81631" y="2406973"/>
            <a:ext cx="858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tx2"/>
                </a:solidFill>
                <a:latin typeface="Lucida Sans"/>
                <a:cs typeface="Lucida Sans"/>
              </a:rPr>
              <a:t>Summary of Workshop held on October 2014 and next steps</a:t>
            </a:r>
            <a:endParaRPr lang="en-US" sz="2000" dirty="0"/>
          </a:p>
          <a:p>
            <a:pPr algn="r"/>
            <a:endParaRPr lang="en-US" sz="2400" b="1" dirty="0">
              <a:solidFill>
                <a:schemeClr val="tx2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18515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5" y="202980"/>
            <a:ext cx="8263467" cy="752628"/>
          </a:xfrm>
        </p:spPr>
        <p:txBody>
          <a:bodyPr/>
          <a:lstStyle/>
          <a:p>
            <a:r>
              <a:rPr lang="en-US" sz="2400" dirty="0">
                <a:solidFill>
                  <a:srgbClr val="800000"/>
                </a:solidFill>
              </a:rPr>
              <a:t>Insight (2</a:t>
            </a:r>
            <a:r>
              <a:rPr lang="en-US" sz="2400" dirty="0" smtClean="0">
                <a:solidFill>
                  <a:srgbClr val="800000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Large </a:t>
            </a:r>
            <a:r>
              <a:rPr lang="en-US" sz="2400" dirty="0">
                <a:solidFill>
                  <a:schemeClr val="tx1"/>
                </a:solidFill>
              </a:rPr>
              <a:t>Differences in Historical Data: 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 GlobalBase1 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9"/>
          <a:stretch/>
        </p:blipFill>
        <p:spPr>
          <a:xfrm>
            <a:off x="22244" y="1086295"/>
            <a:ext cx="9144000" cy="5301143"/>
          </a:xfrm>
          <a:prstGeom prst="rect">
            <a:avLst/>
          </a:prstGeom>
        </p:spPr>
      </p:pic>
      <p:pic>
        <p:nvPicPr>
          <p:cNvPr id="9" name="Picture 8" descr=" GlobalBase2 .bmp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4" b="3292"/>
          <a:stretch/>
        </p:blipFill>
        <p:spPr>
          <a:xfrm>
            <a:off x="150512" y="6305569"/>
            <a:ext cx="8818707" cy="4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3" y="963765"/>
            <a:ext cx="8860363" cy="19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03" y="87282"/>
            <a:ext cx="90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Insight (2</a:t>
            </a:r>
            <a:r>
              <a:rPr lang="en-US" sz="2400" dirty="0" smtClean="0">
                <a:solidFill>
                  <a:srgbClr val="800000"/>
                </a:solidFill>
              </a:rPr>
              <a:t>) </a:t>
            </a:r>
            <a:r>
              <a:rPr lang="en-US" sz="2400" dirty="0" smtClean="0"/>
              <a:t>EXAMPLE: Differences in assumed annual VKT/year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174"/>
          <a:stretch/>
        </p:blipFill>
        <p:spPr>
          <a:xfrm>
            <a:off x="211671" y="1125308"/>
            <a:ext cx="8853714" cy="57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Insight (3)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5" y="1237509"/>
            <a:ext cx="8498970" cy="3942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 smtClean="0"/>
              <a:t>Projections of personal vehicles ownership rates by 2050: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/>
              <a:t>Global </a:t>
            </a:r>
            <a:r>
              <a:rPr lang="en-US" sz="2400" dirty="0" smtClean="0"/>
              <a:t>average	: 270 </a:t>
            </a:r>
            <a:r>
              <a:rPr lang="en-US" sz="2400" dirty="0"/>
              <a:t>to 450 per 1,000 people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U.S.			:700 </a:t>
            </a:r>
            <a:r>
              <a:rPr lang="en-US" sz="2400" dirty="0"/>
              <a:t>– 1,075 </a:t>
            </a:r>
            <a:r>
              <a:rPr lang="en-US" sz="2400" dirty="0" smtClean="0"/>
              <a:t>(~700 </a:t>
            </a:r>
            <a:r>
              <a:rPr lang="en-US" sz="2400" dirty="0"/>
              <a:t>today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China			:100 </a:t>
            </a:r>
            <a:r>
              <a:rPr lang="en-US" sz="2400" dirty="0"/>
              <a:t>– </a:t>
            </a:r>
            <a:r>
              <a:rPr lang="en-US" sz="2400" dirty="0" smtClean="0"/>
              <a:t>650</a:t>
            </a:r>
          </a:p>
          <a:p>
            <a:pPr marL="0" indent="0">
              <a:buNone/>
            </a:pPr>
            <a:r>
              <a:rPr lang="en-US" sz="2400" dirty="0" smtClean="0"/>
              <a:t>India: 			: 80 </a:t>
            </a:r>
            <a:r>
              <a:rPr lang="en-US" sz="2400" dirty="0"/>
              <a:t>– 380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LDVOwn 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9" y="1047890"/>
            <a:ext cx="8001000" cy="542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3" y="963765"/>
            <a:ext cx="8860363" cy="19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603" y="87282"/>
            <a:ext cx="90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Insight (3</a:t>
            </a:r>
            <a:r>
              <a:rPr lang="en-US" sz="2400" b="1" dirty="0" smtClean="0">
                <a:solidFill>
                  <a:srgbClr val="800000"/>
                </a:solidFill>
              </a:rPr>
              <a:t>)</a:t>
            </a:r>
            <a:r>
              <a:rPr lang="en-US" sz="2400" dirty="0" smtClean="0">
                <a:solidFill>
                  <a:srgbClr val="800000"/>
                </a:solidFill>
              </a:rPr>
              <a:t>: </a:t>
            </a:r>
            <a:r>
              <a:rPr lang="en-US" sz="2400" dirty="0" smtClean="0"/>
              <a:t>LDV </a:t>
            </a:r>
            <a:r>
              <a:rPr lang="en-US" sz="2400" dirty="0"/>
              <a:t>and 2W ownership rates (2005 – 2050</a:t>
            </a:r>
            <a:r>
              <a:rPr lang="en-US" sz="2400" dirty="0" smtClean="0"/>
              <a:t>) – U.S.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25992" y="10949"/>
            <a:ext cx="218008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50" dirty="0" smtClean="0"/>
              <a:t>U.S.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3" y="62399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2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1359"/>
            <a:ext cx="8263467" cy="7526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Insight (3</a:t>
            </a:r>
            <a:r>
              <a:rPr lang="en-US" sz="2400" dirty="0" smtClean="0">
                <a:solidFill>
                  <a:srgbClr val="800000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Global Stock of 4W and 2W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 LDVStock 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3" y="89427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1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Insight (4)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5" y="1237509"/>
            <a:ext cx="8498970" cy="3942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 smtClean="0"/>
              <a:t>Current policy commitments may not meet stringent climate targets: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/>
              <a:t>Current policy commitments toward EVs, PHEVs and H2FCVs (and thus baseline projections) maybe below the numbers suggested by </a:t>
            </a:r>
            <a:r>
              <a:rPr lang="en-US" sz="2400" dirty="0" err="1"/>
              <a:t>iTEM</a:t>
            </a:r>
            <a:r>
              <a:rPr lang="en-US" sz="2400" dirty="0"/>
              <a:t> models as required for meeting climate targets (e.g., 2°C).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Insight (4): </a:t>
            </a:r>
            <a:r>
              <a:rPr lang="en-US" sz="2400" b="0" dirty="0" smtClean="0">
                <a:solidFill>
                  <a:srgbClr val="000000"/>
                </a:solidFill>
              </a:rPr>
              <a:t>Model projections and existing mandates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4019" b="4019"/>
          <a:stretch>
            <a:fillRect/>
          </a:stretch>
        </p:blipFill>
        <p:spPr>
          <a:xfrm>
            <a:off x="270640" y="1371597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val="101343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rgbClr val="800000"/>
                </a:solidFill>
              </a:rPr>
              <a:t>Insight </a:t>
            </a:r>
            <a:r>
              <a:rPr lang="en-US" sz="2800" smtClean="0">
                <a:solidFill>
                  <a:srgbClr val="800000"/>
                </a:solidFill>
              </a:rPr>
              <a:t>(5) 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dirty="0">
                <a:solidFill>
                  <a:srgbClr val="000000"/>
                </a:solidFill>
              </a:rPr>
              <a:t>Research </a:t>
            </a:r>
            <a:r>
              <a:rPr lang="en-US" sz="2800" dirty="0" smtClean="0">
                <a:solidFill>
                  <a:srgbClr val="000000"/>
                </a:solidFill>
              </a:rPr>
              <a:t>priorities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5" y="1086295"/>
            <a:ext cx="8498970" cy="12313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 smtClean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987"/>
            <a:ext cx="5190634" cy="299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663" y="3900767"/>
            <a:ext cx="5175074" cy="29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0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EXTRAS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9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5" y="70518"/>
            <a:ext cx="8844916" cy="114300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Fuel consumption projected to grow by 1.75x to 2.5x by 2050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656" y="6102231"/>
            <a:ext cx="7559344" cy="743069"/>
            <a:chOff x="0" y="6102231"/>
            <a:chExt cx="7559344" cy="743069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102231"/>
              <a:ext cx="715337" cy="743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324600"/>
              <a:ext cx="548944" cy="361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6248400"/>
              <a:ext cx="458530" cy="45853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6400800"/>
              <a:ext cx="1111944" cy="27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77000"/>
              <a:ext cx="1914656" cy="227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400800"/>
              <a:ext cx="1139676" cy="364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36258D-7D5E-4DAA-BBBB-F25FFA1AABAC}" type="slidenum">
              <a:rPr lang="en-US" sz="1200" smtClean="0">
                <a:solidFill>
                  <a:prstClr val="black"/>
                </a:solidFill>
              </a:rPr>
              <a:pPr algn="r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7037" y="-14960"/>
            <a:ext cx="842185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100" b="1" dirty="0" smtClean="0">
                <a:solidFill>
                  <a:prstClr val="white"/>
                </a:solidFill>
              </a:rPr>
              <a:t>Projections</a:t>
            </a:r>
            <a:endParaRPr lang="en-US" sz="1100" b="1" dirty="0">
              <a:solidFill>
                <a:prstClr val="white"/>
              </a:solidFill>
            </a:endParaRPr>
          </a:p>
        </p:txBody>
      </p:sp>
      <p:pic>
        <p:nvPicPr>
          <p:cNvPr id="15" name="Picture 14" descr="GlobalEJ.bmp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6"/>
          <a:stretch/>
        </p:blipFill>
        <p:spPr>
          <a:xfrm>
            <a:off x="400050" y="1104252"/>
            <a:ext cx="8286750" cy="4997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942" y="2105826"/>
            <a:ext cx="49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83%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102" y="1984951"/>
            <a:ext cx="58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100%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9583" y="2324878"/>
            <a:ext cx="49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72%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8615" y="1550926"/>
            <a:ext cx="58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158%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5000" y="1646397"/>
            <a:ext cx="1204076" cy="539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Growth rate </a:t>
            </a:r>
          </a:p>
          <a:p>
            <a:pPr defTabSz="457200">
              <a:lnSpc>
                <a:spcPct val="9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2010-2050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endCxn id="16" idx="1"/>
          </p:cNvCxnSpPr>
          <p:nvPr/>
        </p:nvCxnSpPr>
        <p:spPr>
          <a:xfrm>
            <a:off x="5739618" y="2186032"/>
            <a:ext cx="299965" cy="292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8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Project Status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5" y="1237509"/>
            <a:ext cx="8498970" cy="52254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 smtClean="0"/>
              <a:t>Began as a voluntary effort to compare models and projections</a:t>
            </a:r>
          </a:p>
          <a:p>
            <a:pPr lvl="1"/>
            <a:r>
              <a:rPr lang="en-US" sz="2200" b="1" dirty="0" smtClean="0"/>
              <a:t>IEA Mobility Model (</a:t>
            </a:r>
            <a:r>
              <a:rPr lang="en-US" sz="2200" b="1" dirty="0" err="1" smtClean="0"/>
              <a:t>MoMo</a:t>
            </a:r>
            <a:r>
              <a:rPr lang="en-US" sz="2200" b="1" dirty="0" smtClean="0"/>
              <a:t>)</a:t>
            </a:r>
          </a:p>
          <a:p>
            <a:pPr lvl="1"/>
            <a:r>
              <a:rPr lang="en-US" sz="2200" b="1" dirty="0" smtClean="0"/>
              <a:t>PNNL GCAM Model</a:t>
            </a:r>
          </a:p>
          <a:p>
            <a:pPr lvl="1"/>
            <a:r>
              <a:rPr lang="en-US" sz="2200" b="1" dirty="0" smtClean="0"/>
              <a:t>ICCT Roadmap Model</a:t>
            </a:r>
          </a:p>
          <a:p>
            <a:pPr lvl="1"/>
            <a:r>
              <a:rPr lang="en-US" sz="2200" b="1" dirty="0" smtClean="0"/>
              <a:t>IIASA Message Model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90"/>
              </a:solidFill>
            </a:endParaRPr>
          </a:p>
          <a:p>
            <a:r>
              <a:rPr lang="en-US" sz="2400" b="1" dirty="0"/>
              <a:t>Conducted a workshop to present each model and do a round of comparisons on October 2nd, 2014</a:t>
            </a:r>
          </a:p>
          <a:p>
            <a:endParaRPr lang="en-US" sz="2400" b="1" dirty="0"/>
          </a:p>
          <a:p>
            <a:r>
              <a:rPr lang="en-US" sz="2400" b="1" dirty="0"/>
              <a:t>Have recently received funding from DOE/ORNL to more fully develop the project and compile a Phase I Report on models, projections and data issues.</a:t>
            </a:r>
          </a:p>
          <a:p>
            <a:endParaRPr lang="en-US" sz="2400" b="1" dirty="0"/>
          </a:p>
          <a:p>
            <a:r>
              <a:rPr lang="en-US" sz="2400" b="1" dirty="0"/>
              <a:t>Co-funding with STEPS consortium funding</a:t>
            </a:r>
          </a:p>
          <a:p>
            <a:endParaRPr lang="en-US" sz="2400" b="1" dirty="0"/>
          </a:p>
          <a:p>
            <a:r>
              <a:rPr lang="en-US" sz="2400" b="1" dirty="0"/>
              <a:t>Will cover a range of topics but  particular emphasis on vehicle ownership, travel, and technology/fuel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Report by October 2015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Passenger mobility projected to grow by 2x – 3x with aviation growing the fastest</a:t>
            </a:r>
            <a:endParaRPr lang="en-US" sz="2800" dirty="0"/>
          </a:p>
        </p:txBody>
      </p:sp>
      <p:pic>
        <p:nvPicPr>
          <p:cNvPr id="5" name="Picture 4" descr="GlobalPKT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2" y="1353440"/>
            <a:ext cx="8477250" cy="5312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98697" y="6234288"/>
            <a:ext cx="1145303" cy="623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200" dirty="0" smtClean="0">
                <a:solidFill>
                  <a:prstClr val="white"/>
                </a:solidFill>
              </a:rPr>
              <a:t>Per capita travel graph in Appendix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037" y="-14960"/>
            <a:ext cx="842185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100" b="1" dirty="0" smtClean="0">
                <a:solidFill>
                  <a:prstClr val="white"/>
                </a:solidFill>
              </a:rPr>
              <a:t>Projections</a:t>
            </a:r>
            <a:endParaRPr lang="en-US" sz="11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000" y="1916214"/>
            <a:ext cx="1204076" cy="539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Growth rate </a:t>
            </a:r>
          </a:p>
          <a:p>
            <a:pPr defTabSz="457200">
              <a:lnSpc>
                <a:spcPct val="90000"/>
              </a:lnSpc>
            </a:pPr>
            <a:r>
              <a:rPr lang="en-US" sz="1600" dirty="0" smtClean="0">
                <a:solidFill>
                  <a:prstClr val="black"/>
                </a:solidFill>
              </a:rPr>
              <a:t>2010-2050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2788" y="2105826"/>
            <a:ext cx="49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94%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9916" y="2105826"/>
            <a:ext cx="58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163%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0306" y="2829201"/>
            <a:ext cx="58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112%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1157" y="1803689"/>
            <a:ext cx="58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229%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>
            <a:stCxn id="8" idx="2"/>
            <a:endCxn id="11" idx="1"/>
          </p:cNvCxnSpPr>
          <p:nvPr/>
        </p:nvCxnSpPr>
        <p:spPr>
          <a:xfrm>
            <a:off x="5737038" y="2455849"/>
            <a:ext cx="353268" cy="527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34870"/>
            <a:ext cx="8534400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prstClr val="black"/>
                </a:solidFill>
              </a:rPr>
              <a:t>Model Comparison: Drivers and Feedback</a:t>
            </a:r>
            <a:endParaRPr lang="en-US" sz="2800" b="1" dirty="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1656" y="6102231"/>
            <a:ext cx="7559344" cy="743069"/>
            <a:chOff x="0" y="6102231"/>
            <a:chExt cx="7559344" cy="743069"/>
          </a:xfrm>
        </p:grpSpPr>
        <p:pic>
          <p:nvPicPr>
            <p:cNvPr id="14" name="Pictur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102231"/>
              <a:ext cx="715337" cy="743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324600"/>
              <a:ext cx="548944" cy="361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6248400"/>
              <a:ext cx="458530" cy="458530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6400800"/>
              <a:ext cx="1111944" cy="27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77000"/>
              <a:ext cx="1914656" cy="227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400800"/>
              <a:ext cx="1139676" cy="364696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39700" y="1130300"/>
          <a:ext cx="88646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11" imgW="8864600" imgH="4597400" progId="Word.Document.12">
                  <p:embed/>
                </p:oleObj>
              </mc:Choice>
              <mc:Fallback>
                <p:oleObj name="Document" r:id="rId11" imgW="8864600" imgH="459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9700" y="1130300"/>
                        <a:ext cx="8864600" cy="459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6258D-7D5E-4DAA-BBBB-F25FFA1AAB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1" y="1663700"/>
            <a:ext cx="8214360" cy="3869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5" y="70518"/>
            <a:ext cx="8844916" cy="114300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Estimates of global fuel consumption in 2040: 145 to 200+ EJ</a:t>
            </a:r>
            <a:br>
              <a:rPr lang="en-US" sz="2400" b="1" dirty="0" smtClean="0">
                <a:solidFill>
                  <a:srgbClr val="800000"/>
                </a:solidFill>
              </a:rPr>
            </a:br>
            <a:endParaRPr lang="en-US" sz="2400" b="1" dirty="0">
              <a:solidFill>
                <a:srgbClr val="00B0F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656" y="6102231"/>
            <a:ext cx="7559344" cy="743069"/>
            <a:chOff x="0" y="6102231"/>
            <a:chExt cx="7559344" cy="743069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102231"/>
              <a:ext cx="715337" cy="743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324600"/>
              <a:ext cx="548944" cy="361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6248400"/>
              <a:ext cx="458530" cy="45853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6400800"/>
              <a:ext cx="1111944" cy="27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77000"/>
              <a:ext cx="1914656" cy="227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400800"/>
              <a:ext cx="1139676" cy="364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36258D-7D5E-4DAA-BBBB-F25FFA1AABAC}" type="slidenum">
              <a:rPr lang="en-US" sz="1200" smtClean="0">
                <a:solidFill>
                  <a:prstClr val="black"/>
                </a:solidFill>
              </a:rPr>
              <a:pPr algn="r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7037" y="-14960"/>
            <a:ext cx="842185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100" b="1" dirty="0" smtClean="0">
                <a:solidFill>
                  <a:prstClr val="white"/>
                </a:solidFill>
              </a:rPr>
              <a:t>Projections</a:t>
            </a:r>
            <a:endParaRPr lang="en-US" sz="1100" b="1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60" y="1803095"/>
            <a:ext cx="0" cy="316392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43786" y="5802525"/>
            <a:ext cx="2301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</a:rPr>
              <a:t>Note: All energy estimates are in LHV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9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5" y="166968"/>
            <a:ext cx="8844916" cy="1143000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Baselines </a:t>
            </a:r>
            <a:r>
              <a:rPr lang="en-US" sz="2400" dirty="0">
                <a:solidFill>
                  <a:srgbClr val="800000"/>
                </a:solidFill>
              </a:rPr>
              <a:t>p</a:t>
            </a:r>
            <a:r>
              <a:rPr lang="en-US" sz="2400" dirty="0" smtClean="0">
                <a:solidFill>
                  <a:srgbClr val="800000"/>
                </a:solidFill>
              </a:rPr>
              <a:t>rojections of alternative fuel consumption: Share of alternative fuels rises from around 5-7% in 2010 to 7-12% of total transportation fuel 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656" y="6102231"/>
            <a:ext cx="7559344" cy="743069"/>
            <a:chOff x="0" y="6102231"/>
            <a:chExt cx="7559344" cy="743069"/>
          </a:xfrm>
        </p:grpSpPr>
        <p:pic>
          <p:nvPicPr>
            <p:cNvPr id="5" name="Picture 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6102231"/>
              <a:ext cx="715337" cy="743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324600"/>
              <a:ext cx="548944" cy="361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6248400"/>
              <a:ext cx="458530" cy="45853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6400800"/>
              <a:ext cx="1111944" cy="2788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77000"/>
              <a:ext cx="1914656" cy="227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400800"/>
              <a:ext cx="1139676" cy="3646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D36258D-7D5E-4DAA-BBBB-F25FFA1AABAC}" type="slidenum">
              <a:rPr lang="en-US" sz="1200" smtClean="0">
                <a:solidFill>
                  <a:prstClr val="black"/>
                </a:solidFill>
              </a:rPr>
              <a:pPr algn="r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9594" y="5840621"/>
            <a:ext cx="2314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100" dirty="0" smtClean="0">
                <a:solidFill>
                  <a:prstClr val="black"/>
                </a:solidFill>
              </a:rPr>
              <a:t>Note: All energy estimates are in LHV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7037" y="-14960"/>
            <a:ext cx="842185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defTabSz="457200"/>
            <a:r>
              <a:rPr lang="en-US" sz="1100" b="1" dirty="0" smtClean="0">
                <a:solidFill>
                  <a:prstClr val="white"/>
                </a:solidFill>
              </a:rPr>
              <a:t>Projections</a:t>
            </a:r>
            <a:endParaRPr lang="en-US" sz="11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366" y="1369745"/>
            <a:ext cx="6893560" cy="404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0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Insight (1)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5" y="1237509"/>
            <a:ext cx="8498970" cy="3942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 err="1" smtClean="0"/>
              <a:t>iTEM</a:t>
            </a:r>
            <a:r>
              <a:rPr lang="en-US" sz="2400" b="1" dirty="0" smtClean="0"/>
              <a:t> Models are different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Differences across multiple dimensions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Model Structure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Regional disaggregation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Sectorial Coverage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Solution Mechanism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….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4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Insight (1)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009485"/>
            <a:ext cx="8756340" cy="729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 smtClean="0"/>
              <a:t>Differences in Sectorial coverage</a:t>
            </a:r>
            <a:endParaRPr lang="en-US" sz="2400" b="1" dirty="0" smtClean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7277"/>
          <a:stretch/>
        </p:blipFill>
        <p:spPr>
          <a:xfrm>
            <a:off x="453553" y="2938878"/>
            <a:ext cx="8189377" cy="3869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68" y="2107881"/>
            <a:ext cx="867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Varying accounting systems for biofuel CO2 emissions attributed to transportation sector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9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83" y="20347"/>
            <a:ext cx="908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Insight </a:t>
            </a:r>
            <a:r>
              <a:rPr lang="en-US" sz="2400" b="1" dirty="0">
                <a:solidFill>
                  <a:srgbClr val="800000"/>
                </a:solidFill>
              </a:rPr>
              <a:t>(1</a:t>
            </a:r>
            <a:r>
              <a:rPr lang="en-US" sz="2400" b="1" dirty="0" smtClean="0">
                <a:solidFill>
                  <a:srgbClr val="800000"/>
                </a:solidFill>
              </a:rPr>
              <a:t>): </a:t>
            </a:r>
            <a:r>
              <a:rPr lang="en-US" sz="2400" dirty="0" err="1" smtClean="0"/>
              <a:t>iTEM</a:t>
            </a:r>
            <a:r>
              <a:rPr lang="en-US" sz="2400" dirty="0" smtClean="0"/>
              <a:t> models estimate ownership rates and </a:t>
            </a:r>
            <a:r>
              <a:rPr lang="en-US" sz="2400" dirty="0" err="1" smtClean="0"/>
              <a:t>parc</a:t>
            </a:r>
            <a:r>
              <a:rPr lang="en-US" sz="2400" dirty="0" smtClean="0"/>
              <a:t> (stock) in fundamentally different ways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99" y="857390"/>
            <a:ext cx="8860363" cy="19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10727" y="2019207"/>
            <a:ext cx="807357" cy="46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LDV / 2W </a:t>
            </a:r>
            <a:r>
              <a:rPr lang="en-US" sz="1200" b="1" dirty="0" err="1" smtClean="0"/>
              <a:t>Parc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735309" y="2023830"/>
            <a:ext cx="807357" cy="4608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LDV / 2W VKT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057728" y="2031993"/>
            <a:ext cx="807357" cy="4608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Mobility (PKT)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562428" y="1218286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Socio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04043" y="1207400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Owner-ship Costs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78851" y="1214657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Load Factor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10" idx="5"/>
            <a:endCxn id="9" idx="0"/>
          </p:cNvCxnSpPr>
          <p:nvPr/>
        </p:nvCxnSpPr>
        <p:spPr>
          <a:xfrm>
            <a:off x="1181864" y="1698348"/>
            <a:ext cx="279543" cy="333645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9" idx="0"/>
          </p:cNvCxnSpPr>
          <p:nvPr/>
        </p:nvCxnSpPr>
        <p:spPr>
          <a:xfrm flipH="1">
            <a:off x="1461407" y="1769828"/>
            <a:ext cx="405493" cy="262165"/>
          </a:xfrm>
          <a:prstGeom prst="straightConnector1">
            <a:avLst/>
          </a:prstGeom>
          <a:ln w="12700">
            <a:solidFill>
              <a:srgbClr val="000000"/>
            </a:solidFill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4"/>
            <a:endCxn id="7" idx="0"/>
          </p:cNvCxnSpPr>
          <p:nvPr/>
        </p:nvCxnSpPr>
        <p:spPr>
          <a:xfrm flipH="1">
            <a:off x="4138988" y="1777085"/>
            <a:ext cx="2720" cy="246745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58" idx="1"/>
          </p:cNvCxnSpPr>
          <p:nvPr/>
        </p:nvCxnSpPr>
        <p:spPr>
          <a:xfrm>
            <a:off x="1865085" y="2262423"/>
            <a:ext cx="512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153113" y="1212702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VKT/year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>
            <a:stCxn id="32" idx="4"/>
            <a:endCxn id="3" idx="0"/>
          </p:cNvCxnSpPr>
          <p:nvPr/>
        </p:nvCxnSpPr>
        <p:spPr>
          <a:xfrm flipH="1">
            <a:off x="5514406" y="1775130"/>
            <a:ext cx="1564" cy="244077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52993" y="2028278"/>
            <a:ext cx="807357" cy="46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LDV / 2W Sales</a:t>
            </a:r>
            <a:endParaRPr lang="en-US" sz="1200" b="1" dirty="0"/>
          </a:p>
        </p:txBody>
      </p:sp>
      <p:cxnSp>
        <p:nvCxnSpPr>
          <p:cNvPr id="37" name="Straight Arrow Connector 36"/>
          <p:cNvCxnSpPr>
            <a:stCxn id="3" idx="3"/>
            <a:endCxn id="36" idx="1"/>
          </p:cNvCxnSpPr>
          <p:nvPr/>
        </p:nvCxnSpPr>
        <p:spPr>
          <a:xfrm>
            <a:off x="5918084" y="2249637"/>
            <a:ext cx="534909" cy="9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95379" y="1221773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Survival Curves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>
            <a:stCxn id="38" idx="4"/>
            <a:endCxn id="36" idx="0"/>
          </p:cNvCxnSpPr>
          <p:nvPr/>
        </p:nvCxnSpPr>
        <p:spPr>
          <a:xfrm flipH="1">
            <a:off x="6856672" y="1784201"/>
            <a:ext cx="1564" cy="244077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377667" y="2031993"/>
            <a:ext cx="807357" cy="460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Mobility Mode 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Shares </a:t>
            </a:r>
            <a:endParaRPr lang="en-US" sz="1200" dirty="0"/>
          </a:p>
        </p:txBody>
      </p:sp>
      <p:sp>
        <p:nvSpPr>
          <p:cNvPr id="59" name="Oval 58"/>
          <p:cNvSpPr/>
          <p:nvPr/>
        </p:nvSpPr>
        <p:spPr>
          <a:xfrm>
            <a:off x="2426457" y="1201510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Preferences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/>
          <p:cNvCxnSpPr>
            <a:stCxn id="59" idx="4"/>
            <a:endCxn id="58" idx="0"/>
          </p:cNvCxnSpPr>
          <p:nvPr/>
        </p:nvCxnSpPr>
        <p:spPr>
          <a:xfrm flipH="1">
            <a:off x="2781346" y="1763938"/>
            <a:ext cx="7968" cy="268055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8" idx="3"/>
            <a:endCxn id="7" idx="1"/>
          </p:cNvCxnSpPr>
          <p:nvPr/>
        </p:nvCxnSpPr>
        <p:spPr>
          <a:xfrm flipV="1">
            <a:off x="3185024" y="2254260"/>
            <a:ext cx="550285" cy="8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" idx="3"/>
            <a:endCxn id="3" idx="1"/>
          </p:cNvCxnSpPr>
          <p:nvPr/>
        </p:nvCxnSpPr>
        <p:spPr>
          <a:xfrm flipV="1">
            <a:off x="4542666" y="2249637"/>
            <a:ext cx="568061" cy="4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96440" y="5598442"/>
            <a:ext cx="807357" cy="4608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LDV / 2W Ownership Rate</a:t>
            </a:r>
            <a:endParaRPr lang="en-US" sz="1200" dirty="0"/>
          </a:p>
        </p:txBody>
      </p:sp>
      <p:sp>
        <p:nvSpPr>
          <p:cNvPr id="108" name="Oval 107"/>
          <p:cNvSpPr/>
          <p:nvPr/>
        </p:nvSpPr>
        <p:spPr>
          <a:xfrm>
            <a:off x="1494800" y="4818317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Socio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09" name="Straight Arrow Connector 108"/>
          <p:cNvCxnSpPr>
            <a:stCxn id="108" idx="3"/>
            <a:endCxn id="107" idx="0"/>
          </p:cNvCxnSpPr>
          <p:nvPr/>
        </p:nvCxnSpPr>
        <p:spPr>
          <a:xfrm flipH="1">
            <a:off x="1200119" y="5298379"/>
            <a:ext cx="400959" cy="300063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108019" y="5598442"/>
            <a:ext cx="807357" cy="46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LDV / 2W </a:t>
            </a:r>
            <a:r>
              <a:rPr lang="en-US" sz="1200" b="1" dirty="0" err="1"/>
              <a:t>Parc</a:t>
            </a:r>
            <a:endParaRPr lang="en-US" sz="1200" b="1" dirty="0"/>
          </a:p>
        </p:txBody>
      </p:sp>
      <p:sp>
        <p:nvSpPr>
          <p:cNvPr id="111" name="Oval 110"/>
          <p:cNvSpPr/>
          <p:nvPr/>
        </p:nvSpPr>
        <p:spPr>
          <a:xfrm>
            <a:off x="2723396" y="4702369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VKT/year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13" name="Straight Arrow Connector 112"/>
          <p:cNvCxnSpPr>
            <a:stCxn id="107" idx="3"/>
            <a:endCxn id="110" idx="1"/>
          </p:cNvCxnSpPr>
          <p:nvPr/>
        </p:nvCxnSpPr>
        <p:spPr>
          <a:xfrm>
            <a:off x="1603797" y="5828872"/>
            <a:ext cx="5042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496660" y="5150315"/>
            <a:ext cx="807357" cy="4608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LDV / 2W VKT</a:t>
            </a:r>
            <a:endParaRPr lang="en-US" sz="1200" dirty="0"/>
          </a:p>
        </p:txBody>
      </p:sp>
      <p:cxnSp>
        <p:nvCxnSpPr>
          <p:cNvPr id="118" name="Elbow Connector 117"/>
          <p:cNvCxnSpPr>
            <a:stCxn id="110" idx="3"/>
            <a:endCxn id="116" idx="1"/>
          </p:cNvCxnSpPr>
          <p:nvPr/>
        </p:nvCxnSpPr>
        <p:spPr>
          <a:xfrm flipV="1">
            <a:off x="2915376" y="5380745"/>
            <a:ext cx="581284" cy="4481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111" idx="6"/>
            <a:endCxn id="116" idx="0"/>
          </p:cNvCxnSpPr>
          <p:nvPr/>
        </p:nvCxnSpPr>
        <p:spPr>
          <a:xfrm>
            <a:off x="3449110" y="4983583"/>
            <a:ext cx="451229" cy="166732"/>
          </a:xfrm>
          <a:prstGeom prst="bentConnector2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08" idx="5"/>
            <a:endCxn id="110" idx="0"/>
          </p:cNvCxnSpPr>
          <p:nvPr/>
        </p:nvCxnSpPr>
        <p:spPr>
          <a:xfrm>
            <a:off x="2114236" y="5298379"/>
            <a:ext cx="397462" cy="300063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3509054" y="5986448"/>
            <a:ext cx="807357" cy="46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LDV / 2W Sales</a:t>
            </a:r>
          </a:p>
        </p:txBody>
      </p:sp>
      <p:cxnSp>
        <p:nvCxnSpPr>
          <p:cNvPr id="134" name="Elbow Connector 133"/>
          <p:cNvCxnSpPr>
            <a:stCxn id="110" idx="3"/>
            <a:endCxn id="133" idx="1"/>
          </p:cNvCxnSpPr>
          <p:nvPr/>
        </p:nvCxnSpPr>
        <p:spPr>
          <a:xfrm>
            <a:off x="2915376" y="5828872"/>
            <a:ext cx="593678" cy="38800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4648810" y="6255283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Survival Curves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38" name="Elbow Connector 137"/>
          <p:cNvCxnSpPr>
            <a:stCxn id="137" idx="2"/>
            <a:endCxn id="133" idx="3"/>
          </p:cNvCxnSpPr>
          <p:nvPr/>
        </p:nvCxnSpPr>
        <p:spPr>
          <a:xfrm rot="10800000">
            <a:off x="4316412" y="6216879"/>
            <a:ext cx="332399" cy="319619"/>
          </a:xfrm>
          <a:prstGeom prst="bentConnector3">
            <a:avLst>
              <a:gd name="adj1" fmla="val 50000"/>
            </a:avLst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4819833" y="5150315"/>
            <a:ext cx="807357" cy="4608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Mobility (PKT)</a:t>
            </a:r>
            <a:endParaRPr lang="en-US" sz="1200" dirty="0"/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4316411" y="5380745"/>
            <a:ext cx="512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5365461" y="5778088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Load Factor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39902" y="1698348"/>
            <a:ext cx="1000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Roadmap</a:t>
            </a:r>
            <a:endParaRPr lang="en-US" sz="16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7994194" y="5548366"/>
            <a:ext cx="76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MoMo</a:t>
            </a:r>
            <a:endParaRPr lang="en-US" sz="1600" b="1" dirty="0"/>
          </a:p>
        </p:txBody>
      </p:sp>
      <p:sp>
        <p:nvSpPr>
          <p:cNvPr id="178" name="Rectangle 177"/>
          <p:cNvSpPr/>
          <p:nvPr/>
        </p:nvSpPr>
        <p:spPr>
          <a:xfrm>
            <a:off x="5087893" y="3824242"/>
            <a:ext cx="807357" cy="46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LDV / 2W </a:t>
            </a:r>
            <a:r>
              <a:rPr lang="en-US" sz="1200" b="1" dirty="0" err="1" smtClean="0"/>
              <a:t>Parc</a:t>
            </a:r>
            <a:endParaRPr lang="en-US" sz="1200" b="1" dirty="0"/>
          </a:p>
        </p:txBody>
      </p:sp>
      <p:sp>
        <p:nvSpPr>
          <p:cNvPr id="179" name="Rectangle 178"/>
          <p:cNvSpPr/>
          <p:nvPr/>
        </p:nvSpPr>
        <p:spPr>
          <a:xfrm>
            <a:off x="3712475" y="3828865"/>
            <a:ext cx="807357" cy="4608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LDV / 2W VKT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1034894" y="3837028"/>
            <a:ext cx="807357" cy="4608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Mobility (PKT)</a:t>
            </a:r>
            <a:endParaRPr lang="en-US" sz="1200" dirty="0"/>
          </a:p>
        </p:txBody>
      </p:sp>
      <p:sp>
        <p:nvSpPr>
          <p:cNvPr id="181" name="Oval 180"/>
          <p:cNvSpPr/>
          <p:nvPr/>
        </p:nvSpPr>
        <p:spPr>
          <a:xfrm>
            <a:off x="539594" y="3023321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Socio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1601078" y="3002239"/>
            <a:ext cx="725714" cy="562428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G. User Cost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3756017" y="3019692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Load Factor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4" name="Straight Arrow Connector 183"/>
          <p:cNvCxnSpPr>
            <a:stCxn id="181" idx="5"/>
            <a:endCxn id="180" idx="0"/>
          </p:cNvCxnSpPr>
          <p:nvPr/>
        </p:nvCxnSpPr>
        <p:spPr>
          <a:xfrm>
            <a:off x="1159030" y="3503383"/>
            <a:ext cx="279543" cy="333645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82" idx="3"/>
            <a:endCxn id="180" idx="0"/>
          </p:cNvCxnSpPr>
          <p:nvPr/>
        </p:nvCxnSpPr>
        <p:spPr>
          <a:xfrm flipH="1">
            <a:off x="1438573" y="3482301"/>
            <a:ext cx="268783" cy="354727"/>
          </a:xfrm>
          <a:prstGeom prst="straightConnector1">
            <a:avLst/>
          </a:prstGeom>
          <a:ln w="28575" cmpd="sng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183" idx="4"/>
            <a:endCxn id="179" idx="0"/>
          </p:cNvCxnSpPr>
          <p:nvPr/>
        </p:nvCxnSpPr>
        <p:spPr>
          <a:xfrm flipH="1">
            <a:off x="4116154" y="3582120"/>
            <a:ext cx="2720" cy="246745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/>
          <p:nvPr/>
        </p:nvCxnSpPr>
        <p:spPr>
          <a:xfrm>
            <a:off x="1842251" y="4005075"/>
            <a:ext cx="512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130279" y="3017737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VKT/year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9" name="Straight Arrow Connector 188"/>
          <p:cNvCxnSpPr>
            <a:stCxn id="188" idx="4"/>
            <a:endCxn id="178" idx="0"/>
          </p:cNvCxnSpPr>
          <p:nvPr/>
        </p:nvCxnSpPr>
        <p:spPr>
          <a:xfrm flipH="1">
            <a:off x="5491572" y="3580165"/>
            <a:ext cx="1564" cy="244077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6430159" y="3833313"/>
            <a:ext cx="807357" cy="460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LDV / 2W Sales</a:t>
            </a:r>
            <a:endParaRPr lang="en-US" sz="1200" b="1" dirty="0"/>
          </a:p>
        </p:txBody>
      </p:sp>
      <p:cxnSp>
        <p:nvCxnSpPr>
          <p:cNvPr id="191" name="Straight Arrow Connector 190"/>
          <p:cNvCxnSpPr>
            <a:stCxn id="178" idx="3"/>
            <a:endCxn id="190" idx="1"/>
          </p:cNvCxnSpPr>
          <p:nvPr/>
        </p:nvCxnSpPr>
        <p:spPr>
          <a:xfrm>
            <a:off x="5895250" y="4054672"/>
            <a:ext cx="534909" cy="907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Oval 191"/>
          <p:cNvSpPr/>
          <p:nvPr/>
        </p:nvSpPr>
        <p:spPr>
          <a:xfrm>
            <a:off x="6472545" y="3026808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Survival Curves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93" name="Straight Arrow Connector 192"/>
          <p:cNvCxnSpPr>
            <a:stCxn id="192" idx="4"/>
            <a:endCxn id="190" idx="0"/>
          </p:cNvCxnSpPr>
          <p:nvPr/>
        </p:nvCxnSpPr>
        <p:spPr>
          <a:xfrm flipH="1">
            <a:off x="6833838" y="3589236"/>
            <a:ext cx="1564" cy="244077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2354833" y="3837028"/>
            <a:ext cx="807357" cy="460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/>
              <a:t>Mobility Mode 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/>
              <a:t>Shares </a:t>
            </a:r>
            <a:endParaRPr lang="en-US" sz="1200" dirty="0"/>
          </a:p>
        </p:txBody>
      </p:sp>
      <p:sp>
        <p:nvSpPr>
          <p:cNvPr id="195" name="Oval 194"/>
          <p:cNvSpPr/>
          <p:nvPr/>
        </p:nvSpPr>
        <p:spPr>
          <a:xfrm>
            <a:off x="2403623" y="3006545"/>
            <a:ext cx="725714" cy="5624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Preferences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96" name="Straight Arrow Connector 195"/>
          <p:cNvCxnSpPr>
            <a:stCxn id="195" idx="4"/>
            <a:endCxn id="194" idx="0"/>
          </p:cNvCxnSpPr>
          <p:nvPr/>
        </p:nvCxnSpPr>
        <p:spPr>
          <a:xfrm flipH="1">
            <a:off x="2758512" y="3568973"/>
            <a:ext cx="7968" cy="268055"/>
          </a:xfrm>
          <a:prstGeom prst="straightConnector1">
            <a:avLst/>
          </a:prstGeom>
          <a:ln w="12700">
            <a:solidFill>
              <a:srgbClr val="000000"/>
            </a:solidFill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94" idx="3"/>
            <a:endCxn id="179" idx="1"/>
          </p:cNvCxnSpPr>
          <p:nvPr/>
        </p:nvCxnSpPr>
        <p:spPr>
          <a:xfrm flipV="1">
            <a:off x="3162190" y="4059295"/>
            <a:ext cx="550285" cy="8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79" idx="3"/>
            <a:endCxn id="178" idx="1"/>
          </p:cNvCxnSpPr>
          <p:nvPr/>
        </p:nvCxnSpPr>
        <p:spPr>
          <a:xfrm flipV="1">
            <a:off x="4519832" y="4054672"/>
            <a:ext cx="568061" cy="4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82" idx="5"/>
            <a:endCxn id="194" idx="0"/>
          </p:cNvCxnSpPr>
          <p:nvPr/>
        </p:nvCxnSpPr>
        <p:spPr>
          <a:xfrm>
            <a:off x="2220514" y="3482301"/>
            <a:ext cx="537998" cy="354727"/>
          </a:xfrm>
          <a:prstGeom prst="straightConnector1">
            <a:avLst/>
          </a:prstGeom>
          <a:ln w="28575" cmpd="sng">
            <a:solidFill>
              <a:srgbClr val="800000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7855779" y="3501076"/>
            <a:ext cx="10132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GCAM</a:t>
            </a:r>
          </a:p>
          <a:p>
            <a:pPr algn="ctr"/>
            <a:r>
              <a:rPr lang="en-US" sz="1600" b="1" dirty="0" smtClean="0"/>
              <a:t>MESSAGE</a:t>
            </a:r>
          </a:p>
        </p:txBody>
      </p:sp>
      <p:cxnSp>
        <p:nvCxnSpPr>
          <p:cNvPr id="208" name="Elbow Connector 207"/>
          <p:cNvCxnSpPr>
            <a:stCxn id="144" idx="2"/>
            <a:endCxn id="142" idx="2"/>
          </p:cNvCxnSpPr>
          <p:nvPr/>
        </p:nvCxnSpPr>
        <p:spPr>
          <a:xfrm rot="10800000">
            <a:off x="5223513" y="5611176"/>
            <a:ext cx="141949" cy="448127"/>
          </a:xfrm>
          <a:prstGeom prst="bentConnector2">
            <a:avLst/>
          </a:prstGeom>
          <a:ln w="127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831928" y="4158695"/>
            <a:ext cx="512582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3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26170"/>
            <a:ext cx="8263467" cy="752628"/>
          </a:xfrm>
        </p:spPr>
        <p:txBody>
          <a:bodyPr/>
          <a:lstStyle/>
          <a:p>
            <a:r>
              <a:rPr lang="en-US" sz="2800" dirty="0" smtClean="0">
                <a:solidFill>
                  <a:srgbClr val="800000"/>
                </a:solidFill>
              </a:rPr>
              <a:t>Insight (2)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85" y="1237509"/>
            <a:ext cx="8498970" cy="3942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400" b="1" dirty="0" smtClean="0"/>
              <a:t>Large Differences in Historical Data: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Considerable </a:t>
            </a:r>
            <a:r>
              <a:rPr lang="en-US" sz="2400" dirty="0"/>
              <a:t>differences in historical </a:t>
            </a:r>
            <a:r>
              <a:rPr lang="en-US" sz="2400" dirty="0" smtClean="0"/>
              <a:t>data, </a:t>
            </a:r>
            <a:r>
              <a:rPr lang="en-US" sz="2400" dirty="0"/>
              <a:t>both globally and for individual countries (</a:t>
            </a:r>
            <a:r>
              <a:rPr lang="en-US" sz="2400" dirty="0">
                <a:solidFill>
                  <a:srgbClr val="000090"/>
                </a:solidFill>
              </a:rPr>
              <a:t>particularly non-OECD countries</a:t>
            </a:r>
            <a:r>
              <a:rPr lang="en-US" sz="2400" dirty="0"/>
              <a:t>).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Variability </a:t>
            </a:r>
            <a:r>
              <a:rPr lang="en-US" sz="2400" dirty="0"/>
              <a:t>in estimates of transportation activity are in most cases much larger than energy differences.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CC5B1-5FFB-476A-8C42-F5D0F177C6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0" y="164575"/>
            <a:ext cx="8263467" cy="7526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Insight (2</a:t>
            </a:r>
            <a:r>
              <a:rPr lang="en-US" sz="2800" dirty="0" smtClean="0">
                <a:solidFill>
                  <a:srgbClr val="800000"/>
                </a:solidFill>
              </a:rPr>
              <a:t>) </a:t>
            </a:r>
            <a:r>
              <a:rPr lang="en-US" sz="2800" dirty="0" smtClean="0">
                <a:solidFill>
                  <a:schemeClr val="tx1"/>
                </a:solidFill>
              </a:rPr>
              <a:t>Large </a:t>
            </a:r>
            <a:r>
              <a:rPr lang="en-US" sz="2800" dirty="0">
                <a:solidFill>
                  <a:schemeClr val="tx1"/>
                </a:solidFill>
              </a:rPr>
              <a:t>Differences in Historical Data: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99" y="783487"/>
            <a:ext cx="8860363" cy="190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520325"/>
            <a:ext cx="2133600" cy="365125"/>
          </a:xfrm>
        </p:spPr>
        <p:txBody>
          <a:bodyPr/>
          <a:lstStyle/>
          <a:p>
            <a:fld id="{D29CC5B1-5FFB-476A-8C42-F5D0F177C6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 GlobalBase2 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4" b="3292"/>
          <a:stretch/>
        </p:blipFill>
        <p:spPr>
          <a:xfrm>
            <a:off x="150512" y="5816659"/>
            <a:ext cx="8818707" cy="415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673" y="6389520"/>
            <a:ext cx="2314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Note: All energy estimates are in LHV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176" y="6560410"/>
            <a:ext cx="3141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Note: Roadmap &amp; MESSAGE Shipping not included</a:t>
            </a:r>
            <a:endParaRPr lang="en-US" sz="1100" dirty="0"/>
          </a:p>
        </p:txBody>
      </p:sp>
      <p:pic>
        <p:nvPicPr>
          <p:cNvPr id="14" name="Picture 13" descr=" GlobalBase2 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6"/>
          <a:stretch/>
        </p:blipFill>
        <p:spPr>
          <a:xfrm>
            <a:off x="263912" y="882099"/>
            <a:ext cx="8572500" cy="48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P">
  <a:themeElements>
    <a:clrScheme name="">
      <a:dk1>
        <a:srgbClr val="336699"/>
      </a:dk1>
      <a:lt1>
        <a:srgbClr val="FFFFFF"/>
      </a:lt1>
      <a:dk2>
        <a:srgbClr val="017896"/>
      </a:dk2>
      <a:lt2>
        <a:srgbClr val="000000"/>
      </a:lt2>
      <a:accent1>
        <a:srgbClr val="FF9900"/>
      </a:accent1>
      <a:accent2>
        <a:srgbClr val="0099CC"/>
      </a:accent2>
      <a:accent3>
        <a:srgbClr val="FFFFFF"/>
      </a:accent3>
      <a:accent4>
        <a:srgbClr val="2A5682"/>
      </a:accent4>
      <a:accent5>
        <a:srgbClr val="FFCAAA"/>
      </a:accent5>
      <a:accent6>
        <a:srgbClr val="008AB9"/>
      </a:accent6>
      <a:hlink>
        <a:srgbClr val="330099"/>
      </a:hlink>
      <a:folHlink>
        <a:srgbClr val="CBCBCB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66CC"/>
    </a:dk2>
    <a:lt2>
      <a:srgbClr val="CBCBCB"/>
    </a:lt2>
    <a:accent1>
      <a:srgbClr val="009999"/>
    </a:accent1>
    <a:accent2>
      <a:srgbClr val="FF9933"/>
    </a:accent2>
    <a:accent3>
      <a:srgbClr val="AAB8E2"/>
    </a:accent3>
    <a:accent4>
      <a:srgbClr val="DADADA"/>
    </a:accent4>
    <a:accent5>
      <a:srgbClr val="AACACA"/>
    </a:accent5>
    <a:accent6>
      <a:srgbClr val="E78A2D"/>
    </a:accent6>
    <a:hlink>
      <a:srgbClr val="330099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24825</TotalTime>
  <Words>647</Words>
  <Application>Microsoft Macintosh PowerPoint</Application>
  <PresentationFormat>On-screen Show (4:3)</PresentationFormat>
  <Paragraphs>147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Custom Design</vt:lpstr>
      <vt:lpstr>ETP</vt:lpstr>
      <vt:lpstr>2_Office Theme</vt:lpstr>
      <vt:lpstr>Document</vt:lpstr>
      <vt:lpstr>PowerPoint Presentation</vt:lpstr>
      <vt:lpstr>Project Status</vt:lpstr>
      <vt:lpstr>Estimates of global fuel consumption in 2040: 145 to 200+ EJ </vt:lpstr>
      <vt:lpstr>Baselines projections of alternative fuel consumption: Share of alternative fuels rises from around 5-7% in 2010 to 7-12% of total transportation fuel </vt:lpstr>
      <vt:lpstr>Insight (1)</vt:lpstr>
      <vt:lpstr>Insight (1)</vt:lpstr>
      <vt:lpstr>PowerPoint Presentation</vt:lpstr>
      <vt:lpstr>Insight (2)</vt:lpstr>
      <vt:lpstr>Insight (2) Large Differences in Historical Data: </vt:lpstr>
      <vt:lpstr>Insight (2) Large Differences in Historical Data: </vt:lpstr>
      <vt:lpstr>PowerPoint Presentation</vt:lpstr>
      <vt:lpstr>Insight (3)</vt:lpstr>
      <vt:lpstr>PowerPoint Presentation</vt:lpstr>
      <vt:lpstr>Insight (3) Global Stock of 4W and 2W</vt:lpstr>
      <vt:lpstr>Insight (4) </vt:lpstr>
      <vt:lpstr>Insight (4): Model projections and existing mandates</vt:lpstr>
      <vt:lpstr>Insight (5) : Research priorities</vt:lpstr>
      <vt:lpstr>EXTRAS</vt:lpstr>
      <vt:lpstr>Fuel consumption projected to grow by 1.75x to 2.5x by 2050</vt:lpstr>
      <vt:lpstr>Passenger mobility projected to grow by 2x – 3x with aviation growing the fastest</vt:lpstr>
      <vt:lpstr>PowerPoint Presentation</vt:lpstr>
    </vt:vector>
  </TitlesOfParts>
  <Company>RHINO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Moyer</dc:creator>
  <cp:lastModifiedBy>GSM</cp:lastModifiedBy>
  <cp:revision>1129</cp:revision>
  <cp:lastPrinted>2012-10-24T18:11:14Z</cp:lastPrinted>
  <dcterms:created xsi:type="dcterms:W3CDTF">2012-10-21T18:46:56Z</dcterms:created>
  <dcterms:modified xsi:type="dcterms:W3CDTF">2015-05-12T03:29:10Z</dcterms:modified>
</cp:coreProperties>
</file>