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86" r:id="rId4"/>
    <p:sldId id="287" r:id="rId5"/>
    <p:sldId id="289" r:id="rId6"/>
    <p:sldId id="305" r:id="rId7"/>
    <p:sldId id="307" r:id="rId8"/>
    <p:sldId id="322" r:id="rId9"/>
    <p:sldId id="292" r:id="rId10"/>
    <p:sldId id="320" r:id="rId11"/>
    <p:sldId id="310" r:id="rId12"/>
    <p:sldId id="297" r:id="rId13"/>
    <p:sldId id="313" r:id="rId14"/>
    <p:sldId id="314" r:id="rId15"/>
    <p:sldId id="315" r:id="rId16"/>
    <p:sldId id="316" r:id="rId17"/>
    <p:sldId id="303" r:id="rId18"/>
    <p:sldId id="321" r:id="rId19"/>
    <p:sldId id="270" r:id="rId20"/>
    <p:sldId id="323"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49638" autoAdjust="0"/>
  </p:normalViewPr>
  <p:slideViewPr>
    <p:cSldViewPr>
      <p:cViewPr varScale="1">
        <p:scale>
          <a:sx n="35" d="100"/>
          <a:sy n="35" d="100"/>
        </p:scale>
        <p:origin x="-162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0"/>
    </p:cViewPr>
  </p:sorterViewPr>
  <p:notesViewPr>
    <p:cSldViewPr>
      <p:cViewPr varScale="1">
        <p:scale>
          <a:sx n="54" d="100"/>
          <a:sy n="54" d="100"/>
        </p:scale>
        <p:origin x="-1963" y="-8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56F4063-4EC8-4BC1-83BF-CA5EEC96FCA9}" type="datetimeFigureOut">
              <a:rPr lang="en-US" smtClean="0"/>
              <a:t>5/13/2015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DF788D9-5224-4ED8-AF32-B023792D1902}" type="slidenum">
              <a:rPr lang="en-US" smtClean="0"/>
              <a:t>‹#›</a:t>
            </a:fld>
            <a:endParaRPr lang="en-US"/>
          </a:p>
        </p:txBody>
      </p:sp>
    </p:spTree>
    <p:extLst>
      <p:ext uri="{BB962C8B-B14F-4D97-AF65-F5344CB8AC3E}">
        <p14:creationId xmlns:p14="http://schemas.microsoft.com/office/powerpoint/2010/main" val="407192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tromile.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15ECA1-82EB-4557-A587-C4106368C5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As discussed above, this study uses the SF Bay Area Activity Based</a:t>
            </a:r>
            <a:r>
              <a:rPr lang="en-US" baseline="0" dirty="0" smtClean="0"/>
              <a:t> Model or ABM for the year 2010 to simulate </a:t>
            </a:r>
          </a:p>
          <a:p>
            <a:pPr marL="176131" indent="-176131">
              <a:buFont typeface="Arial" panose="020B0604020202020204" pitchFamily="34" charset="0"/>
              <a:buChar char="•"/>
            </a:pPr>
            <a:r>
              <a:rPr lang="en-US" baseline="0" dirty="0" smtClean="0"/>
              <a:t>Since dynamic ride sharing is so new, little is known about the influence of dynamic ridesharing service characteristics on use of the service. </a:t>
            </a:r>
          </a:p>
          <a:p>
            <a:pPr marL="645812" lvl="1" indent="-176131">
              <a:buFont typeface="Arial" panose="020B0604020202020204" pitchFamily="34" charset="0"/>
              <a:buChar char="•"/>
            </a:pPr>
            <a:r>
              <a:rPr lang="en-US" baseline="0" dirty="0" smtClean="0"/>
              <a:t>As a result, we identified a number of ridesharing conditions with externally specified values. </a:t>
            </a:r>
          </a:p>
          <a:p>
            <a:pPr marL="645812" lvl="1" indent="-176131">
              <a:buFont typeface="Arial" panose="020B0604020202020204" pitchFamily="34" charset="0"/>
              <a:buChar char="•"/>
            </a:pPr>
            <a:r>
              <a:rPr lang="en-US" baseline="0" dirty="0" smtClean="0"/>
              <a:t>We do not simulate the barriers and incentives for ridesharing use. This is for future research. </a:t>
            </a:r>
          </a:p>
          <a:p>
            <a:pPr marL="645812" lvl="1" indent="-176131">
              <a:buFont typeface="Arial" panose="020B0604020202020204" pitchFamily="34" charset="0"/>
              <a:buChar char="•"/>
            </a:pPr>
            <a:r>
              <a:rPr lang="en-US" baseline="0" dirty="0" smtClean="0"/>
              <a:t>In this analysis, we simulate relatively high and low ridesharing use scenarios that assume travelers will only use ridesharing </a:t>
            </a:r>
          </a:p>
          <a:p>
            <a:pPr marL="469682" lvl="1"/>
            <a:r>
              <a:rPr lang="en-US" baseline="0" dirty="0" smtClean="0"/>
              <a:t>	(a) for trips that are greater than 10 or 5 miles long	</a:t>
            </a:r>
          </a:p>
          <a:p>
            <a:pPr marL="469682" lvl="1"/>
            <a:r>
              <a:rPr lang="en-US" baseline="0" dirty="0" smtClean="0"/>
              <a:t>	(b) </a:t>
            </a:r>
            <a:r>
              <a:rPr lang="en-US" baseline="0" dirty="0" smtClean="0"/>
              <a:t>for trips origin locations between 5 </a:t>
            </a:r>
            <a:r>
              <a:rPr lang="en-US" baseline="0" dirty="0" smtClean="0"/>
              <a:t>or 15 miles </a:t>
            </a:r>
          </a:p>
          <a:p>
            <a:pPr marL="469682" lvl="1"/>
            <a:r>
              <a:rPr lang="en-US" baseline="0" dirty="0" smtClean="0"/>
              <a:t>	(c) </a:t>
            </a:r>
            <a:r>
              <a:rPr lang="en-US" baseline="0" dirty="0" smtClean="0"/>
              <a:t>for trips with departure </a:t>
            </a:r>
            <a:r>
              <a:rPr lang="en-US" baseline="0" dirty="0" smtClean="0"/>
              <a:t>time </a:t>
            </a:r>
            <a:r>
              <a:rPr lang="en-US" baseline="0" dirty="0" smtClean="0"/>
              <a:t>windows within 30 </a:t>
            </a:r>
            <a:r>
              <a:rPr lang="en-US" baseline="0" dirty="0" smtClean="0"/>
              <a:t>or 60 minutes</a:t>
            </a:r>
          </a:p>
          <a:p>
            <a:pPr marL="469682" lvl="1"/>
            <a:r>
              <a:rPr lang="en-US" baseline="0" dirty="0" smtClean="0"/>
              <a:t>+Given </a:t>
            </a:r>
            <a:r>
              <a:rPr lang="en-US" baseline="0" dirty="0" smtClean="0"/>
              <a:t>these </a:t>
            </a:r>
            <a:r>
              <a:rPr lang="en-US" baseline="0" dirty="0" smtClean="0"/>
              <a:t>the trip length, proximity, and flexibility parameters are met, only 50 </a:t>
            </a:r>
            <a:r>
              <a:rPr lang="en-US" baseline="0" dirty="0" smtClean="0"/>
              <a:t>or </a:t>
            </a:r>
            <a:r>
              <a:rPr lang="en-US" baseline="0" dirty="0" smtClean="0"/>
              <a:t>100 of those who could use ridesharing actually do use it. </a:t>
            </a:r>
            <a:endParaRPr lang="en-US" baseline="0" dirty="0" smtClean="0"/>
          </a:p>
          <a:p>
            <a:pPr marL="469682" lvl="1"/>
            <a:endParaRPr lang="en-US" baseline="0"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10</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dirty="0" smtClean="0"/>
              <a:t>In general, the literature indicates that land use and transit scenarios have relatively modest</a:t>
            </a:r>
            <a:r>
              <a:rPr lang="en-US" baseline="0" dirty="0" smtClean="0"/>
              <a:t> effects on VMT, percentage reduction in VMT ranges from 1.3 to 3.2 percent from a BAU scenarios</a:t>
            </a:r>
          </a:p>
          <a:p>
            <a:pPr marL="176131" indent="-176131" defTabSz="939363">
              <a:buFont typeface="Arial" panose="020B0604020202020204" pitchFamily="34" charset="0"/>
              <a:buChar char="•"/>
              <a:defRPr/>
            </a:pPr>
            <a:r>
              <a:rPr lang="en-US" baseline="0" dirty="0" smtClean="0"/>
              <a:t>Auto pricing policies have a stronger effects, particularly at high price levels</a:t>
            </a:r>
          </a:p>
          <a:p>
            <a:pPr marL="176131" indent="-176131" defTabSz="939363">
              <a:buFont typeface="Arial" panose="020B0604020202020204" pitchFamily="34" charset="0"/>
              <a:buChar char="•"/>
              <a:defRPr/>
            </a:pPr>
            <a:r>
              <a:rPr lang="en-US" baseline="0" dirty="0" smtClean="0"/>
              <a:t>However, </a:t>
            </a:r>
            <a:r>
              <a:rPr lang="en-US" baseline="0" dirty="0" smtClean="0"/>
              <a:t>it is generally acknowledged that both </a:t>
            </a:r>
            <a:r>
              <a:rPr lang="en-US" baseline="0" dirty="0" smtClean="0"/>
              <a:t>are politically difficult to implement</a:t>
            </a:r>
            <a:endParaRPr lang="en-US"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11</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dirty="0"/>
              <a:t>These are the results from the SF Bay Area model for the TOD and VMT fee scenario—they are consistent with the literature.</a:t>
            </a:r>
          </a:p>
          <a:p>
            <a:pPr marL="176131" indent="-176131" defTabSz="939363">
              <a:buFont typeface="Arial" panose="020B0604020202020204" pitchFamily="34" charset="0"/>
              <a:buChar char="•"/>
              <a:defRPr/>
            </a:pPr>
            <a:r>
              <a:rPr lang="en-US" dirty="0" smtClean="0"/>
              <a:t>Most reduction in VMT for TOD scenario and larger reductions</a:t>
            </a:r>
            <a:r>
              <a:rPr lang="en-US" baseline="0" dirty="0" smtClean="0"/>
              <a:t> for the VMT scenarios</a:t>
            </a:r>
          </a:p>
          <a:p>
            <a:pPr marL="176131" indent="-176131" defTabSz="939363">
              <a:buFont typeface="Arial" panose="020B0604020202020204" pitchFamily="34" charset="0"/>
              <a:buChar char="•"/>
              <a:defRPr/>
            </a:pPr>
            <a:r>
              <a:rPr lang="en-US" baseline="0" dirty="0" smtClean="0"/>
              <a:t>Two lines for each scenario, one includes short run and the other long run elasticity of VMT with respect to average vehicle travel speed to avoid overestimating </a:t>
            </a:r>
            <a:r>
              <a:rPr lang="en-US" baseline="0" smtClean="0"/>
              <a:t>VMT reductions</a:t>
            </a:r>
            <a:endParaRPr lang="en-US"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12</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This</a:t>
            </a:r>
            <a:r>
              <a:rPr lang="en-US" baseline="0" dirty="0" smtClean="0"/>
              <a:t> slide shows the VMT effects of dynamic ridesharing added to the base case scenario or the DRS scenario</a:t>
            </a:r>
          </a:p>
          <a:p>
            <a:pPr marL="176131" indent="-176131">
              <a:buFont typeface="Arial" panose="020B0604020202020204" pitchFamily="34" charset="0"/>
              <a:buChar char="•"/>
            </a:pPr>
            <a:r>
              <a:rPr lang="en-US" baseline="0" dirty="0" smtClean="0"/>
              <a:t>The relatively low to high use range for dynamic ridesharing </a:t>
            </a:r>
            <a:r>
              <a:rPr lang="en-US" baseline="0" dirty="0" smtClean="0"/>
              <a:t>in this study </a:t>
            </a:r>
            <a:r>
              <a:rPr lang="en-US" baseline="0" dirty="0" smtClean="0"/>
              <a:t>reduces VMT on the order to 9% to 25%, which is a relatively large </a:t>
            </a:r>
            <a:r>
              <a:rPr lang="en-US" baseline="0" dirty="0" smtClean="0"/>
              <a:t>reduction, compared to the effectiveness of other demand management strategies.</a:t>
            </a:r>
            <a:endParaRPr lang="en-US" baseline="0"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13</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baseline="0" dirty="0" smtClean="0"/>
              <a:t>In this slide, we see the results of dynamic ridesharing added to the base, TOD, and VMT scenario</a:t>
            </a:r>
          </a:p>
          <a:p>
            <a:pPr marL="176131" indent="-176131">
              <a:buFont typeface="Arial" panose="020B0604020202020204" pitchFamily="34" charset="0"/>
              <a:buChar char="•"/>
            </a:pPr>
            <a:r>
              <a:rPr lang="en-US" baseline="0" dirty="0" smtClean="0"/>
              <a:t>The results are for ride-sharable trips– these are trips that </a:t>
            </a:r>
            <a:r>
              <a:rPr lang="en-US" baseline="0" dirty="0" smtClean="0"/>
              <a:t>could be shared as specified by scenario conditions if travelers </a:t>
            </a:r>
            <a:r>
              <a:rPr lang="en-US" baseline="0" dirty="0" smtClean="0"/>
              <a:t>decide to participate or join the ride-share—the potential rideshare market is sizable ---percentage change on the order of 12 to 33% from the base. </a:t>
            </a:r>
            <a:endParaRPr lang="en-US" baseline="0" dirty="0" smtClean="0"/>
          </a:p>
          <a:p>
            <a:pPr marL="176131" indent="-176131">
              <a:buFont typeface="Arial" panose="020B0604020202020204" pitchFamily="34" charset="0"/>
              <a:buChar char="•"/>
            </a:pPr>
            <a:r>
              <a:rPr lang="en-US" baseline="0" dirty="0" smtClean="0"/>
              <a:t>We see smaller increases in ride-sharable trips in the TOD scenarios and larger increases in the VMT fee scenarios</a:t>
            </a:r>
          </a:p>
          <a:p>
            <a:pPr marL="176131" indent="-176131">
              <a:buFont typeface="Arial" panose="020B0604020202020204" pitchFamily="34" charset="0"/>
              <a:buChar char="•"/>
            </a:pPr>
            <a:r>
              <a:rPr lang="en-US" baseline="0" dirty="0" smtClean="0"/>
              <a:t>Results vary with the effectiveness of </a:t>
            </a:r>
            <a:r>
              <a:rPr lang="en-US" baseline="0" dirty="0" smtClean="0"/>
              <a:t>the VMT fee policies </a:t>
            </a:r>
            <a:r>
              <a:rPr lang="en-US" baseline="0" dirty="0" smtClean="0"/>
              <a:t>and </a:t>
            </a:r>
            <a:r>
              <a:rPr lang="en-US" baseline="0" dirty="0" smtClean="0"/>
              <a:t>increased </a:t>
            </a:r>
            <a:r>
              <a:rPr lang="en-US" baseline="0" dirty="0" smtClean="0"/>
              <a:t>proximity of origin and destination </a:t>
            </a:r>
            <a:r>
              <a:rPr lang="en-US" baseline="0" dirty="0" smtClean="0"/>
              <a:t>locations with shorter trips that results from this scenario</a:t>
            </a:r>
          </a:p>
          <a:p>
            <a:pPr marL="176131" indent="-176131">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14</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Weighted average speed</a:t>
            </a:r>
            <a:r>
              <a:rPr lang="en-US" baseline="0" dirty="0" smtClean="0"/>
              <a:t> as a measure in change in average travel time </a:t>
            </a:r>
            <a:r>
              <a:rPr lang="en-US" baseline="0" dirty="0" smtClean="0"/>
              <a:t>by time of day weighted by number of trips in a time period. </a:t>
            </a:r>
            <a:endParaRPr lang="en-US" baseline="0" dirty="0" smtClean="0"/>
          </a:p>
          <a:p>
            <a:pPr marL="176131" indent="-176131">
              <a:buFont typeface="Arial" panose="020B0604020202020204" pitchFamily="34" charset="0"/>
              <a:buChar char="•"/>
            </a:pPr>
            <a:r>
              <a:rPr lang="en-US" baseline="0" dirty="0" smtClean="0"/>
              <a:t>Increases are on the order to 3% to </a:t>
            </a:r>
            <a:r>
              <a:rPr lang="en-US" baseline="0" dirty="0" smtClean="0"/>
              <a:t>8%.</a:t>
            </a:r>
            <a:endParaRPr lang="en-US" baseline="0" dirty="0" smtClean="0"/>
          </a:p>
          <a:p>
            <a:pPr marL="176131" indent="-176131">
              <a:buFont typeface="Arial" panose="020B0604020202020204" pitchFamily="34" charset="0"/>
              <a:buChar char="•"/>
            </a:pPr>
            <a:r>
              <a:rPr lang="en-US" baseline="0" dirty="0" smtClean="0"/>
              <a:t>There is not much change at the higher levels of ridesharing for the </a:t>
            </a:r>
            <a:r>
              <a:rPr lang="en-US" baseline="0" dirty="0" smtClean="0"/>
              <a:t>scenarios</a:t>
            </a:r>
            <a:endParaRPr lang="en-US" baseline="0" dirty="0" smtClean="0"/>
          </a:p>
          <a:p>
            <a:pPr marL="176131" indent="-176131">
              <a:buFont typeface="Arial" panose="020B0604020202020204" pitchFamily="34" charset="0"/>
              <a:buChar char="•"/>
            </a:pPr>
            <a:r>
              <a:rPr lang="en-US" baseline="0" dirty="0" smtClean="0"/>
              <a:t>More change for VMT fee scenarios at </a:t>
            </a:r>
            <a:r>
              <a:rPr lang="en-US" baseline="0" dirty="0" smtClean="0"/>
              <a:t>lower </a:t>
            </a:r>
            <a:r>
              <a:rPr lang="en-US" baseline="0" dirty="0" smtClean="0"/>
              <a:t>levels of ridesharing</a:t>
            </a:r>
          </a:p>
          <a:p>
            <a:endParaRPr lang="en-US" baseline="0"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15</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Long Run VMT reductions</a:t>
            </a:r>
          </a:p>
          <a:p>
            <a:pPr marL="176131" indent="-176131">
              <a:buFont typeface="Arial" panose="020B0604020202020204" pitchFamily="34" charset="0"/>
              <a:buChar char="•"/>
            </a:pPr>
            <a:r>
              <a:rPr lang="en-US" dirty="0" smtClean="0"/>
              <a:t>VMT</a:t>
            </a:r>
            <a:r>
              <a:rPr lang="en-US" baseline="0" dirty="0" smtClean="0"/>
              <a:t> </a:t>
            </a:r>
            <a:r>
              <a:rPr lang="en-US" baseline="0" dirty="0" smtClean="0"/>
              <a:t>reductions on the order of 9% to 30%.</a:t>
            </a:r>
            <a:endParaRPr lang="en-US" dirty="0" smtClean="0"/>
          </a:p>
          <a:p>
            <a:pPr marL="176131" indent="-176131">
              <a:buFont typeface="Arial" panose="020B0604020202020204" pitchFamily="34" charset="0"/>
              <a:buChar char="•"/>
            </a:pPr>
            <a:r>
              <a:rPr lang="en-US" dirty="0" smtClean="0"/>
              <a:t>VMT fees plus dynamic ridesharing produce</a:t>
            </a:r>
            <a:r>
              <a:rPr lang="en-US" baseline="0" dirty="0" smtClean="0"/>
              <a:t> </a:t>
            </a:r>
            <a:r>
              <a:rPr lang="en-US" baseline="0" dirty="0" smtClean="0"/>
              <a:t>significant </a:t>
            </a:r>
            <a:r>
              <a:rPr lang="en-US" baseline="0" dirty="0" smtClean="0"/>
              <a:t>reductions in </a:t>
            </a:r>
            <a:r>
              <a:rPr lang="en-US" baseline="0" dirty="0" smtClean="0"/>
              <a:t>VMT—again compared to other demand  management policies. </a:t>
            </a:r>
            <a:endParaRPr lang="en-US" baseline="0"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16</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17</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This may be particularly important for improved analysis of TOD effects</a:t>
            </a:r>
          </a:p>
          <a:p>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18</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F9320EB-862B-48EE-B41D-F1897DE633B8}" type="slidenum">
              <a:rPr lang="it-IT"/>
              <a:pPr/>
              <a:t>19</a:t>
            </a:fld>
            <a:endParaRPr lang="it-IT"/>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pPr marL="176131" indent="-176131" defTabSz="939363">
              <a:buFont typeface="Arial" panose="020B0604020202020204" pitchFamily="34" charset="0"/>
              <a:buChar char="•"/>
              <a:defRPr/>
            </a:pPr>
            <a:r>
              <a:rPr lang="en-US" dirty="0"/>
              <a:t>This is achieved by applying elasticities of VMT with respect to travel speed from the literature. LR (.64) and SR (0.3)</a:t>
            </a:r>
          </a:p>
          <a:p>
            <a:pPr marL="176131" indent="-176131" defTabSz="939363">
              <a:buFont typeface="Arial" panose="020B0604020202020204" pitchFamily="34" charset="0"/>
              <a:buChar char="•"/>
              <a:defRPr/>
            </a:pPr>
            <a:r>
              <a:rPr lang="en-US" dirty="0"/>
              <a:t>If a scenario reduces average travel speed in one or more time periods then these elasticities figures are applied to represent how travel might increase in response to faster travel times. </a:t>
            </a:r>
          </a:p>
          <a:p>
            <a:pPr marL="176131" indent="-176131" defTabSz="939363">
              <a:buFont typeface="Arial" panose="020B0604020202020204" pitchFamily="34" charset="0"/>
              <a:buChar char="•"/>
              <a:defRPr/>
            </a:pPr>
            <a:r>
              <a:rPr lang="en-US" dirty="0"/>
              <a:t>Given the potential for significant reductions in speed, it is important to represent induced travel to avoid overestimating VMT reductions. </a:t>
            </a:r>
          </a:p>
          <a:p>
            <a:pPr marL="469682" lvl="1"/>
            <a:endParaRPr lang="en-US" baseline="0" dirty="0" smtClean="0"/>
          </a:p>
          <a:p>
            <a:pPr marL="469682" lvl="1"/>
            <a:r>
              <a:rPr lang="en-US" dirty="0"/>
              <a:t>+Both low and high assume that at least 50% trips within a tour must be ride-sharable for a person to rideshare (</a:t>
            </a:r>
            <a:r>
              <a:rPr lang="en-US" i="1" dirty="0"/>
              <a:t>trips per tour</a:t>
            </a:r>
            <a:r>
              <a:rPr lang="en-US" dirty="0"/>
              <a:t>) and there may be no more than 6 stops in a tour for a tour to be considered eligible for ridesharing (</a:t>
            </a:r>
            <a:r>
              <a:rPr lang="en-US" i="1" dirty="0"/>
              <a:t>max tour stops)</a:t>
            </a:r>
            <a:endParaRPr lang="en-US" dirty="0"/>
          </a:p>
          <a:p>
            <a:pPr lvl="0"/>
            <a:endParaRPr lang="en-US" dirty="0"/>
          </a:p>
          <a:p>
            <a:pPr lvl="0"/>
            <a:r>
              <a:rPr lang="en-US" baseline="0" dirty="0" smtClean="0"/>
              <a:t>Land use and transit scenarios (or TODs) in which residential density around transit stations was increased by 20%, 30% &amp; 50% relative to the business as usual scenario or base case 0.5% HH/Pop, 0.8 HH/Pop, 1.5 HH/Pop</a:t>
            </a:r>
          </a:p>
          <a:p>
            <a:pPr lvl="0"/>
            <a:endParaRPr lang="en-US" dirty="0" smtClean="0"/>
          </a:p>
          <a:p>
            <a:pPr lvl="0"/>
            <a:r>
              <a:rPr lang="en-US" dirty="0" smtClean="0"/>
              <a:t>The</a:t>
            </a:r>
            <a:r>
              <a:rPr lang="en-US" baseline="0" dirty="0" smtClean="0"/>
              <a:t> auto pricing policy is an increase in the per mile cost of driving from about 18 cents in the base case to 25, 40, and 55 cents</a:t>
            </a:r>
          </a:p>
          <a:p>
            <a:pPr lvl="0"/>
            <a:r>
              <a:rPr lang="en-US" dirty="0"/>
              <a:t> </a:t>
            </a:r>
          </a:p>
          <a:p>
            <a:r>
              <a:rPr lang="en-US" sz="1100" dirty="0"/>
              <a:t>In response to these generated pressures, Assembly Bill 32 (AB32), the Global Warming  Solution Act of 2006, was passed by the California legislature and signed by Governor Schwarzenegger. According to AB 32, the State of California is required to reduce GHG </a:t>
            </a:r>
          </a:p>
          <a:p>
            <a:r>
              <a:rPr lang="en-US" sz="1100" dirty="0"/>
              <a:t>emissions to 1990 levels by 2020. The Governor’s Executive Order (S-3-05) targets an additional  80% reduction in GHG emissions below 1990 levels by 2050. To achieve these goals, several policy packages have been passed since 2006. Lower carbon fuel, higher fuel efficiency, and a zero emission vehicle mandate have targeted transportation technology. Yet, despite advances in these areas, CO2 emissions from the transportation sector will continue to rise if travel demand (in particular, the use of single-occupancy vehicles) and the distances between land uses do not decrease. As SB 375 Section 1 article c states, “… Without significant changes in land use and </a:t>
            </a:r>
          </a:p>
          <a:p>
            <a:r>
              <a:rPr lang="en-US" sz="1100" dirty="0"/>
              <a:t>transportation policy, California will not be able to achieve the goals of AB 32</a:t>
            </a:r>
          </a:p>
          <a:p>
            <a:pPr marL="176131" indent="-176131">
              <a:buFont typeface="Arial" panose="020B0604020202020204" pitchFamily="34" charset="0"/>
              <a:buChar char="•"/>
            </a:pPr>
            <a:endParaRPr lang="en-US" sz="1100" dirty="0"/>
          </a:p>
          <a:p>
            <a:pPr marL="176131" indent="-176131" defTabSz="939363">
              <a:buFont typeface="Arial" panose="020B0604020202020204" pitchFamily="34" charset="0"/>
              <a:buChar char="•"/>
            </a:pPr>
            <a:r>
              <a:rPr lang="en-US" sz="1100" dirty="0"/>
              <a:t>Promising big savings, a new startup called </a:t>
            </a:r>
            <a:r>
              <a:rPr lang="en-US" sz="1100" dirty="0" err="1">
                <a:hlinkClick r:id="rId3"/>
              </a:rPr>
              <a:t>MetroMile</a:t>
            </a:r>
            <a:r>
              <a:rPr lang="en-US" sz="1100" dirty="0"/>
              <a:t> on Wednesday announced a new type of car insurance aimed at commuters who don’t really use their cars all that much. </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endParaRPr lang="en-US" sz="1100" dirty="0"/>
          </a:p>
          <a:p>
            <a:endParaRPr lang="en-US" sz="1100" dirty="0"/>
          </a:p>
          <a:p>
            <a:pPr lvl="0"/>
            <a:endParaRPr lang="en-US" sz="1100" dirty="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2</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potential </a:t>
            </a:r>
            <a:r>
              <a:rPr lang="en-US" baseline="0" dirty="0" smtClean="0"/>
              <a:t>trade-off between the time and monetary costs of dynamic ridesharing and taxi type services (regular, Lyft and sidecar). In this small sample, ride sharing is cheaper but not as fast, with a couple of exceptions. </a:t>
            </a:r>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20</a:t>
            </a:fld>
            <a:endParaRPr lang="en-US"/>
          </a:p>
        </p:txBody>
      </p:sp>
    </p:spTree>
    <p:extLst>
      <p:ext uri="{BB962C8B-B14F-4D97-AF65-F5344CB8AC3E}">
        <p14:creationId xmlns:p14="http://schemas.microsoft.com/office/powerpoint/2010/main" val="30204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a:t>Deep GHG goals</a:t>
            </a:r>
          </a:p>
          <a:p>
            <a:pPr marL="176131" indent="-176131">
              <a:buFont typeface="Arial" panose="020B0604020202020204" pitchFamily="34" charset="0"/>
              <a:buChar char="•"/>
            </a:pPr>
            <a:r>
              <a:rPr lang="en-US" dirty="0"/>
              <a:t>Such as LU, Transit, and Auto Pricing—also needed to reduce VMT and reduce GHGs</a:t>
            </a:r>
          </a:p>
          <a:p>
            <a:pPr marL="176131" indent="-176131">
              <a:buFont typeface="Arial" panose="020B0604020202020204" pitchFamily="34" charset="0"/>
              <a:buChar char="•"/>
            </a:pPr>
            <a:r>
              <a:rPr lang="en-US" dirty="0"/>
              <a:t>DRS also shows promise to reduce VMT/GHGs</a:t>
            </a:r>
          </a:p>
          <a:p>
            <a:pPr marL="176131" indent="-176131">
              <a:buFont typeface="Arial" panose="020B0604020202020204" pitchFamily="34" charset="0"/>
              <a:buChar char="•"/>
            </a:pPr>
            <a:r>
              <a:rPr lang="en-US" dirty="0"/>
              <a:t>New travel mode at new travel time &amp; cost price points to many travel destinations. </a:t>
            </a:r>
          </a:p>
          <a:p>
            <a:pPr marL="176131" indent="-176131">
              <a:buFont typeface="Arial" panose="020B0604020202020204" pitchFamily="34" charset="0"/>
              <a:buChar char="•"/>
            </a:pPr>
            <a:r>
              <a:rPr lang="en-US" dirty="0"/>
              <a:t>Complex &amp; inter-related system level effects, both positive &amp; negative, on congestion, VMTs &amp; GHGs. </a:t>
            </a:r>
          </a:p>
          <a:p>
            <a:pPr marL="176131" indent="-17613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1DF788D9-5224-4ED8-AF32-B023792D1902}" type="slidenum">
              <a:rPr lang="en-US" smtClean="0"/>
              <a:t>3</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we used the SF</a:t>
            </a:r>
            <a:r>
              <a:rPr lang="en-US" baseline="0" dirty="0" smtClean="0"/>
              <a:t> Bay Area regional or Metropolitan Transportation Commissions’ (MTC) ABM for the year 2010, to explore two questions: </a:t>
            </a:r>
          </a:p>
        </p:txBody>
      </p:sp>
      <p:sp>
        <p:nvSpPr>
          <p:cNvPr id="4" name="Slide Number Placeholder 3"/>
          <p:cNvSpPr>
            <a:spLocks noGrp="1"/>
          </p:cNvSpPr>
          <p:nvPr>
            <p:ph type="sldNum" sz="quarter" idx="10"/>
          </p:nvPr>
        </p:nvSpPr>
        <p:spPr/>
        <p:txBody>
          <a:bodyPr/>
          <a:lstStyle/>
          <a:p>
            <a:fld id="{1DF788D9-5224-4ED8-AF32-B023792D1902}" type="slidenum">
              <a:rPr lang="en-US" smtClean="0"/>
              <a:t>4</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dirty="0"/>
              <a:t>Next I am going to provide you with a brief overview of dynamic ridesharing services</a:t>
            </a:r>
          </a:p>
          <a:p>
            <a:pPr marL="176131" indent="-176131" defTabSz="939363">
              <a:buFont typeface="Arial" panose="020B0604020202020204" pitchFamily="34" charset="0"/>
              <a:buChar char="•"/>
              <a:defRPr/>
            </a:pPr>
            <a:r>
              <a:rPr lang="en-US" dirty="0"/>
              <a:t>These services automatically match drivers and riders with similar spatial and temporal constraints (i.e., trip origin/destination locations and departure/arrival times).</a:t>
            </a:r>
          </a:p>
          <a:p>
            <a:pPr marL="176131" indent="-176131" defTabSz="939363">
              <a:buFont typeface="Arial" panose="020B0604020202020204" pitchFamily="34" charset="0"/>
              <a:buChar char="•"/>
              <a:defRPr/>
            </a:pPr>
            <a:r>
              <a:rPr lang="en-US" dirty="0"/>
              <a:t>They communicate matches to service participants upon request in advance or on demand in real time (in as little as 15 to 60 seconds). </a:t>
            </a:r>
          </a:p>
          <a:p>
            <a:pPr marL="176131" indent="-176131" defTabSz="939363">
              <a:buFont typeface="Arial" panose="020B0604020202020204" pitchFamily="34" charset="0"/>
              <a:buChar char="•"/>
              <a:defRPr/>
            </a:pPr>
            <a:r>
              <a:rPr lang="en-US" dirty="0"/>
              <a:t>The services also provides smart phone applications to participants</a:t>
            </a:r>
            <a:endParaRPr lang="en-US" dirty="0" smtClean="0"/>
          </a:p>
          <a:p>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5</a:t>
            </a:fld>
            <a:endParaRPr lang="en-US"/>
          </a:p>
        </p:txBody>
      </p:sp>
    </p:spTree>
    <p:extLst>
      <p:ext uri="{BB962C8B-B14F-4D97-AF65-F5344CB8AC3E}">
        <p14:creationId xmlns:p14="http://schemas.microsoft.com/office/powerpoint/2010/main" val="154510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3700" dirty="0"/>
              <a:t>This is an example of Lyft Lines’ Smart phone application</a:t>
            </a:r>
          </a:p>
          <a:p>
            <a:pPr marL="176131" indent="-176131" defTabSz="939363">
              <a:buFont typeface="Arial" panose="020B0604020202020204" pitchFamily="34" charset="0"/>
              <a:buChar char="•"/>
              <a:defRPr/>
            </a:pPr>
            <a:r>
              <a:rPr lang="en-US" sz="3700" dirty="0"/>
              <a:t>It allows users to request matches</a:t>
            </a:r>
          </a:p>
          <a:p>
            <a:pPr marL="176131" indent="-176131" defTabSz="939363">
              <a:buFont typeface="Arial" panose="020B0604020202020204" pitchFamily="34" charset="0"/>
              <a:buChar char="•"/>
              <a:defRPr/>
            </a:pPr>
            <a:r>
              <a:rPr lang="en-US" sz="3700" dirty="0"/>
              <a:t>View ratings and evaluate drivers and riders</a:t>
            </a:r>
          </a:p>
          <a:p>
            <a:pPr marL="176131" indent="-176131" defTabSz="939363">
              <a:buFont typeface="Arial" panose="020B0604020202020204" pitchFamily="34" charset="0"/>
              <a:buChar char="•"/>
              <a:defRPr/>
            </a:pPr>
            <a:r>
              <a:rPr lang="en-US" sz="3700" dirty="0"/>
              <a:t>Accept or reject matches, and</a:t>
            </a:r>
          </a:p>
          <a:p>
            <a:pPr marL="176131" indent="-176131" defTabSz="939363">
              <a:buFont typeface="Arial" panose="020B0604020202020204" pitchFamily="34" charset="0"/>
              <a:buChar char="•"/>
              <a:defRPr/>
            </a:pPr>
            <a:r>
              <a:rPr lang="en-US" sz="3700" dirty="0"/>
              <a:t>Pay drivers</a:t>
            </a:r>
          </a:p>
        </p:txBody>
      </p:sp>
      <p:sp>
        <p:nvSpPr>
          <p:cNvPr id="4" name="Slide Number Placeholder 3"/>
          <p:cNvSpPr>
            <a:spLocks noGrp="1"/>
          </p:cNvSpPr>
          <p:nvPr>
            <p:ph type="sldNum" sz="quarter" idx="10"/>
          </p:nvPr>
        </p:nvSpPr>
        <p:spPr/>
        <p:txBody>
          <a:bodyPr/>
          <a:lstStyle/>
          <a:p>
            <a:fld id="{1DF788D9-5224-4ED8-AF32-B023792D1902}" type="slidenum">
              <a:rPr lang="en-US" smtClean="0"/>
              <a:t>6</a:t>
            </a:fld>
            <a:endParaRPr lang="en-US"/>
          </a:p>
        </p:txBody>
      </p:sp>
    </p:spTree>
    <p:extLst>
      <p:ext uri="{BB962C8B-B14F-4D97-AF65-F5344CB8AC3E}">
        <p14:creationId xmlns:p14="http://schemas.microsoft.com/office/powerpoint/2010/main" val="10065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There two </a:t>
            </a:r>
            <a:r>
              <a:rPr lang="en-US" dirty="0" smtClean="0"/>
              <a:t>general</a:t>
            </a:r>
            <a:r>
              <a:rPr lang="en-US" baseline="0" dirty="0" smtClean="0"/>
              <a:t> ridesharing model types, the first is peer-to-peer ridesharing</a:t>
            </a:r>
            <a:endParaRPr lang="en-US" dirty="0" smtClean="0"/>
          </a:p>
          <a:p>
            <a:pPr marL="176131" indent="-176131">
              <a:buFont typeface="Arial" panose="020B0604020202020204" pitchFamily="34" charset="0"/>
              <a:buChar char="•"/>
            </a:pPr>
            <a:r>
              <a:rPr lang="en-US" dirty="0" smtClean="0"/>
              <a:t>Examples of this model include </a:t>
            </a:r>
            <a:r>
              <a:rPr lang="en-US" dirty="0" err="1" smtClean="0"/>
              <a:t>Zimride</a:t>
            </a:r>
            <a:r>
              <a:rPr lang="en-US" dirty="0" smtClean="0"/>
              <a:t> and </a:t>
            </a:r>
            <a:r>
              <a:rPr lang="en-US" dirty="0" err="1" smtClean="0"/>
              <a:t>Carma</a:t>
            </a:r>
            <a:endParaRPr lang="en-US" dirty="0" smtClean="0"/>
          </a:p>
          <a:p>
            <a:pPr marL="176131" indent="-176131">
              <a:buFont typeface="Arial" panose="020B0604020202020204" pitchFamily="34" charset="0"/>
              <a:buChar char="•"/>
            </a:pPr>
            <a:r>
              <a:rPr lang="en-US" dirty="0" smtClean="0"/>
              <a:t>Drivers use their own car</a:t>
            </a:r>
          </a:p>
          <a:p>
            <a:pPr marL="176131" indent="-176131">
              <a:buFont typeface="Arial" panose="020B0604020202020204" pitchFamily="34" charset="0"/>
              <a:buChar char="•"/>
            </a:pPr>
            <a:r>
              <a:rPr lang="en-US" dirty="0" smtClean="0"/>
              <a:t>Riders pay drivers a fee, which is supposed to reimburse</a:t>
            </a:r>
            <a:r>
              <a:rPr lang="en-US" baseline="0" dirty="0" smtClean="0"/>
              <a:t> costs, or a flat fee is paid by an entity (e.g., university or business) to use the service</a:t>
            </a:r>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7</a:t>
            </a:fld>
            <a:endParaRPr lang="en-US"/>
          </a:p>
        </p:txBody>
      </p:sp>
    </p:spTree>
    <p:extLst>
      <p:ext uri="{BB962C8B-B14F-4D97-AF65-F5344CB8AC3E}">
        <p14:creationId xmlns:p14="http://schemas.microsoft.com/office/powerpoint/2010/main" val="218488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smtClean="0"/>
              <a:t>The second model is taxi-sharing</a:t>
            </a:r>
          </a:p>
          <a:p>
            <a:pPr marL="176131" indent="-176131">
              <a:buFont typeface="Arial" panose="020B0604020202020204" pitchFamily="34" charset="0"/>
              <a:buChar char="•"/>
            </a:pPr>
            <a:r>
              <a:rPr lang="en-US" dirty="0" smtClean="0"/>
              <a:t>Examples</a:t>
            </a:r>
            <a:r>
              <a:rPr lang="en-US" baseline="0" dirty="0" smtClean="0"/>
              <a:t> of the taxi-sharing model include </a:t>
            </a:r>
            <a:r>
              <a:rPr lang="en-US" baseline="0" dirty="0" err="1" smtClean="0"/>
              <a:t>UberX</a:t>
            </a:r>
            <a:r>
              <a:rPr lang="en-US" baseline="0" dirty="0" smtClean="0"/>
              <a:t> and Lyft Line</a:t>
            </a:r>
          </a:p>
          <a:p>
            <a:pPr marL="176131" indent="-176131">
              <a:buFont typeface="Arial" panose="020B0604020202020204" pitchFamily="34" charset="0"/>
              <a:buChar char="•"/>
            </a:pPr>
            <a:r>
              <a:rPr lang="en-US" baseline="0" dirty="0" smtClean="0"/>
              <a:t>Drivers can be licensed taxi drivers or independent contractors </a:t>
            </a:r>
          </a:p>
          <a:p>
            <a:pPr marL="176131" indent="-176131">
              <a:buFont typeface="Arial" panose="020B0604020202020204" pitchFamily="34" charset="0"/>
              <a:buChar char="•"/>
            </a:pPr>
            <a:r>
              <a:rPr lang="en-US" baseline="0" dirty="0" smtClean="0"/>
              <a:t>Riders pay a fee, which is shared by the driver and operator</a:t>
            </a:r>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8</a:t>
            </a:fld>
            <a:endParaRPr lang="en-US"/>
          </a:p>
        </p:txBody>
      </p:sp>
    </p:spTree>
    <p:extLst>
      <p:ext uri="{BB962C8B-B14F-4D97-AF65-F5344CB8AC3E}">
        <p14:creationId xmlns:p14="http://schemas.microsoft.com/office/powerpoint/2010/main" val="218488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r>
              <a:rPr lang="en-US" dirty="0"/>
              <a:t>There very few studies that evaluate potential environmental travel benefits from dynamic ridesharing</a:t>
            </a:r>
          </a:p>
          <a:p>
            <a:pPr marL="176131" indent="-176131" defTabSz="939363">
              <a:buFont typeface="Arial" panose="020B0604020202020204" pitchFamily="34" charset="0"/>
              <a:buChar char="•"/>
              <a:defRPr/>
            </a:pPr>
            <a:r>
              <a:rPr lang="en-US" dirty="0"/>
              <a:t>There are two studies that use a trip based travel demand model to evaluate ridesharing type service at a regional level</a:t>
            </a:r>
          </a:p>
          <a:p>
            <a:endParaRPr lang="en-US" dirty="0" smtClean="0"/>
          </a:p>
          <a:p>
            <a:pPr marL="176131" indent="-176131">
              <a:buFont typeface="Arial" panose="020B0604020202020204" pitchFamily="34" charset="0"/>
              <a:buChar char="•"/>
            </a:pPr>
            <a:endParaRPr lang="en-US" dirty="0" smtClean="0"/>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F788D9-5224-4ED8-AF32-B023792D1902}" type="slidenum">
              <a:rPr lang="en-US" smtClean="0"/>
              <a:t>9</a:t>
            </a:fld>
            <a:endParaRPr lang="en-US"/>
          </a:p>
        </p:txBody>
      </p:sp>
    </p:spTree>
    <p:extLst>
      <p:ext uri="{BB962C8B-B14F-4D97-AF65-F5344CB8AC3E}">
        <p14:creationId xmlns:p14="http://schemas.microsoft.com/office/powerpoint/2010/main" val="154510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7700" y="1676400"/>
            <a:ext cx="7772400" cy="2209800"/>
          </a:xfrm>
          <a:ln>
            <a:noFill/>
          </a:ln>
        </p:spPr>
        <p:txBody>
          <a:bodyPr>
            <a:noAutofit/>
          </a:bodyPr>
          <a:lstStyle/>
          <a:p>
            <a:pPr>
              <a:lnSpc>
                <a:spcPct val="95000"/>
              </a:lnSpc>
            </a:pPr>
            <a:r>
              <a:rPr lang="en-US" sz="3600" dirty="0">
                <a:effectLst>
                  <a:outerShdw blurRad="38100" dist="38100" dir="2700000" algn="tl">
                    <a:srgbClr val="000000">
                      <a:alpha val="43137"/>
                    </a:srgbClr>
                  </a:outerShdw>
                </a:effectLst>
              </a:rPr>
              <a:t>Dynamic </a:t>
            </a:r>
            <a:r>
              <a:rPr lang="en-US" sz="3600" dirty="0" smtClean="0">
                <a:effectLst>
                  <a:outerShdw blurRad="38100" dist="38100" dir="2700000" algn="tl">
                    <a:srgbClr val="000000">
                      <a:alpha val="43137"/>
                    </a:srgbClr>
                  </a:outerShdw>
                </a:effectLst>
              </a:rPr>
              <a:t>Ridesharing: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An </a:t>
            </a:r>
            <a:r>
              <a:rPr lang="en-US" sz="3600" dirty="0">
                <a:effectLst>
                  <a:outerShdw blurRad="38100" dist="38100" dir="2700000" algn="tl">
                    <a:srgbClr val="000000">
                      <a:alpha val="43137"/>
                    </a:srgbClr>
                  </a:outerShdw>
                </a:effectLst>
              </a:rPr>
              <a:t>Exploration of the Potential </a:t>
            </a:r>
            <a:r>
              <a:rPr lang="en-US" sz="3600" dirty="0" smtClean="0">
                <a:effectLst>
                  <a:outerShdw blurRad="38100" dist="38100" dir="2700000" algn="tl">
                    <a:srgbClr val="000000">
                      <a:alpha val="43137"/>
                    </a:srgbClr>
                  </a:outerShdw>
                </a:effectLst>
              </a:rPr>
              <a:t>for Vehicle Miles Traveled and Greenhouse </a:t>
            </a:r>
            <a:r>
              <a:rPr lang="en-US" sz="3600" dirty="0">
                <a:effectLst>
                  <a:outerShdw blurRad="38100" dist="38100" dir="2700000" algn="tl">
                    <a:srgbClr val="000000">
                      <a:alpha val="43137"/>
                    </a:srgbClr>
                  </a:outerShdw>
                </a:effectLst>
              </a:rPr>
              <a:t>Gas Reductions </a:t>
            </a:r>
            <a:endParaRPr lang="en-US" sz="3600" b="1" dirty="0">
              <a:solidFill>
                <a:schemeClr val="accent2">
                  <a:lumMod val="75000"/>
                </a:schemeClr>
              </a:solidFill>
              <a:effectLst>
                <a:outerShdw blurRad="38100" dist="38100" dir="2700000" algn="tl">
                  <a:srgbClr val="000000">
                    <a:alpha val="43137"/>
                  </a:srgbClr>
                </a:outerShdw>
              </a:effectLst>
            </a:endParaRPr>
          </a:p>
        </p:txBody>
      </p:sp>
      <p:pic>
        <p:nvPicPr>
          <p:cNvPr id="156" name="Picture 2" descr="ITS_ULTRANS_Sig"/>
          <p:cNvPicPr>
            <a:picLocks noChangeAspect="1" noChangeArrowheads="1"/>
          </p:cNvPicPr>
          <p:nvPr/>
        </p:nvPicPr>
        <p:blipFill>
          <a:blip r:embed="rId3" cstate="print"/>
          <a:srcRect/>
          <a:stretch>
            <a:fillRect/>
          </a:stretch>
        </p:blipFill>
        <p:spPr bwMode="auto">
          <a:xfrm>
            <a:off x="762000" y="228600"/>
            <a:ext cx="7543800" cy="990600"/>
          </a:xfrm>
          <a:prstGeom prst="rect">
            <a:avLst/>
          </a:prstGeom>
          <a:noFill/>
          <a:ln w="9525">
            <a:noFill/>
            <a:miter lim="800000"/>
            <a:headEnd/>
            <a:tailEnd/>
          </a:ln>
        </p:spPr>
      </p:pic>
      <p:sp>
        <p:nvSpPr>
          <p:cNvPr id="3" name="Subtitle 2"/>
          <p:cNvSpPr>
            <a:spLocks noGrp="1"/>
          </p:cNvSpPr>
          <p:nvPr>
            <p:ph type="subTitle" idx="1"/>
          </p:nvPr>
        </p:nvSpPr>
        <p:spPr>
          <a:xfrm>
            <a:off x="1333500" y="4114800"/>
            <a:ext cx="6781800" cy="1752600"/>
          </a:xfrm>
        </p:spPr>
        <p:txBody>
          <a:bodyPr>
            <a:normAutofit/>
          </a:bodyPr>
          <a:lstStyle/>
          <a:p>
            <a:pPr>
              <a:spcBef>
                <a:spcPts val="200"/>
              </a:spcBef>
            </a:pPr>
            <a:r>
              <a:rPr lang="en-US" b="1" dirty="0">
                <a:solidFill>
                  <a:schemeClr val="tx2">
                    <a:lumMod val="50000"/>
                  </a:schemeClr>
                </a:solidFill>
              </a:rPr>
              <a:t>Caroline </a:t>
            </a:r>
            <a:r>
              <a:rPr lang="en-US" b="1" dirty="0" smtClean="0">
                <a:solidFill>
                  <a:schemeClr val="tx2">
                    <a:lumMod val="50000"/>
                  </a:schemeClr>
                </a:solidFill>
              </a:rPr>
              <a:t>Rodier, Ph.D.</a:t>
            </a:r>
          </a:p>
          <a:p>
            <a:pPr>
              <a:spcBef>
                <a:spcPts val="200"/>
              </a:spcBef>
            </a:pPr>
            <a:r>
              <a:rPr lang="en-US" b="1" dirty="0" smtClean="0">
                <a:solidFill>
                  <a:schemeClr val="tx2">
                    <a:lumMod val="50000"/>
                  </a:schemeClr>
                </a:solidFill>
              </a:rPr>
              <a:t>Associate Director, ULTRANS</a:t>
            </a:r>
          </a:p>
          <a:p>
            <a:pPr>
              <a:spcBef>
                <a:spcPts val="200"/>
              </a:spcBef>
            </a:pPr>
            <a:r>
              <a:rPr lang="en-US" b="1" dirty="0" smtClean="0">
                <a:solidFill>
                  <a:schemeClr val="tx2">
                    <a:lumMod val="50000"/>
                  </a:schemeClr>
                </a:solidFill>
              </a:rPr>
              <a:t>May 13, 2015</a:t>
            </a:r>
          </a:p>
          <a:p>
            <a:endParaRPr lang="en-US" b="1" dirty="0" smtClean="0">
              <a:solidFill>
                <a:schemeClr val="tx2">
                  <a:lumMod val="50000"/>
                </a:schemeClr>
              </a:solidFill>
            </a:endParaRPr>
          </a:p>
          <a:p>
            <a:endParaRPr lang="en-US" dirty="0"/>
          </a:p>
        </p:txBody>
      </p:sp>
      <p:pic>
        <p:nvPicPr>
          <p:cNvPr id="6" name="Picture 14" descr="UC Davis"/>
          <p:cNvPicPr>
            <a:picLocks noChangeAspect="1" noChangeArrowheads="1"/>
          </p:cNvPicPr>
          <p:nvPr/>
        </p:nvPicPr>
        <p:blipFill>
          <a:blip r:embed="rId4" cstate="print"/>
          <a:srcRect/>
          <a:stretch>
            <a:fillRect/>
          </a:stretch>
        </p:blipFill>
        <p:spPr bwMode="auto">
          <a:xfrm>
            <a:off x="3397469" y="6001406"/>
            <a:ext cx="1746250" cy="490537"/>
          </a:xfrm>
          <a:prstGeom prst="rect">
            <a:avLst/>
          </a:prstGeom>
          <a:noFill/>
          <a:ln w="9525">
            <a:noFill/>
            <a:miter lim="800000"/>
            <a:headEnd/>
            <a:tailEnd/>
          </a:ln>
        </p:spPr>
      </p:pic>
      <p:pic>
        <p:nvPicPr>
          <p:cNvPr id="7" name="Picture 15" descr="ITS"/>
          <p:cNvPicPr>
            <a:picLocks noChangeAspect="1" noChangeArrowheads="1"/>
          </p:cNvPicPr>
          <p:nvPr/>
        </p:nvPicPr>
        <p:blipFill>
          <a:blip r:embed="rId5" cstate="print"/>
          <a:srcRect r="83073" b="80251"/>
          <a:stretch>
            <a:fillRect/>
          </a:stretch>
        </p:blipFill>
        <p:spPr bwMode="auto">
          <a:xfrm>
            <a:off x="5143719" y="6001405"/>
            <a:ext cx="671512" cy="490537"/>
          </a:xfrm>
          <a:prstGeom prst="rect">
            <a:avLst/>
          </a:prstGeom>
          <a:noFill/>
          <a:ln w="9525">
            <a:noFill/>
            <a:miter lim="800000"/>
            <a:headEnd/>
            <a:tailEnd/>
          </a:ln>
        </p:spPr>
      </p:pic>
    </p:spTree>
    <p:extLst>
      <p:ext uri="{BB962C8B-B14F-4D97-AF65-F5344CB8AC3E}">
        <p14:creationId xmlns:p14="http://schemas.microsoft.com/office/powerpoint/2010/main" val="1993802879"/>
      </p:ext>
    </p:extLst>
  </p:cSld>
  <p:clrMapOvr>
    <a:masterClrMapping/>
  </p:clrMapOvr>
  <mc:AlternateContent xmlns:mc="http://schemas.openxmlformats.org/markup-compatibility/2006">
    <mc:Choice xmlns:p14="http://schemas.microsoft.com/office/powerpoint/2010/main" Requires="p14">
      <p:transition spd="slow" p14:dur="2000" advTm="22683"/>
    </mc:Choice>
    <mc:Fallback>
      <p:transition spd="slow" advTm="2268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953000"/>
          </a:xfrm>
        </p:spPr>
        <p:txBody>
          <a:bodyPr>
            <a:normAutofit/>
          </a:bodyPr>
          <a:lstStyle/>
          <a:p>
            <a:pPr lvl="0"/>
            <a:r>
              <a:rPr lang="en-US" b="1" dirty="0">
                <a:solidFill>
                  <a:prstClr val="black"/>
                </a:solidFill>
              </a:rPr>
              <a:t>TOD:</a:t>
            </a:r>
            <a:r>
              <a:rPr lang="en-US" dirty="0">
                <a:solidFill>
                  <a:prstClr val="black"/>
                </a:solidFill>
              </a:rPr>
              <a:t> </a:t>
            </a:r>
            <a:r>
              <a:rPr lang="en-US" dirty="0" smtClean="0">
                <a:solidFill>
                  <a:prstClr val="black"/>
                </a:solidFill>
              </a:rPr>
              <a:t>+ 20%, 30%, 50% residential density</a:t>
            </a:r>
            <a:endParaRPr lang="en-US" dirty="0">
              <a:solidFill>
                <a:prstClr val="black"/>
              </a:solidFill>
            </a:endParaRPr>
          </a:p>
          <a:p>
            <a:pPr lvl="0"/>
            <a:r>
              <a:rPr lang="en-US" b="1" dirty="0" smtClean="0">
                <a:solidFill>
                  <a:prstClr val="black"/>
                </a:solidFill>
              </a:rPr>
              <a:t>VMT Fee: </a:t>
            </a:r>
            <a:r>
              <a:rPr lang="en-US" dirty="0" smtClean="0">
                <a:solidFill>
                  <a:prstClr val="black"/>
                </a:solidFill>
              </a:rPr>
              <a:t>+ 10%, 30%, 50% auto operating cost </a:t>
            </a:r>
          </a:p>
          <a:p>
            <a:pPr lvl="0"/>
            <a:r>
              <a:rPr lang="en-US" b="1" dirty="0" smtClean="0">
                <a:solidFill>
                  <a:prstClr val="black"/>
                </a:solidFill>
              </a:rPr>
              <a:t>Dynamic Peer-to-Peer </a:t>
            </a:r>
            <a:r>
              <a:rPr lang="en-US" b="1" dirty="0" smtClean="0">
                <a:solidFill>
                  <a:prstClr val="black"/>
                </a:solidFill>
              </a:rPr>
              <a:t>Ridesharing (DRS):</a:t>
            </a:r>
            <a:endParaRPr lang="en-US" b="1" dirty="0">
              <a:solidFill>
                <a:prstClr val="black"/>
              </a:solidFill>
            </a:endParaRPr>
          </a:p>
          <a:p>
            <a:pPr marL="0" indent="0">
              <a:buNone/>
            </a:pP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5"/>
          <p:cNvPicPr>
            <a:picLocks noChangeAspect="1"/>
          </p:cNvPicPr>
          <p:nvPr/>
        </p:nvPicPr>
        <p:blipFill>
          <a:blip r:embed="rId4" cstate="print"/>
          <a:stretch>
            <a:fillRect/>
          </a:stretch>
        </p:blipFill>
        <p:spPr>
          <a:xfrm>
            <a:off x="304803" y="914400"/>
            <a:ext cx="8860363" cy="190500"/>
          </a:xfrm>
          <a:prstGeom prst="rect">
            <a:avLst/>
          </a:prstGeom>
        </p:spPr>
      </p:pic>
      <p:sp>
        <p:nvSpPr>
          <p:cNvPr id="7" name="TextBox 6"/>
          <p:cNvSpPr txBox="1"/>
          <p:nvPr/>
        </p:nvSpPr>
        <p:spPr>
          <a:xfrm>
            <a:off x="228332" y="0"/>
            <a:ext cx="8153668" cy="646331"/>
          </a:xfrm>
          <a:prstGeom prst="rect">
            <a:avLst/>
          </a:prstGeom>
          <a:noFill/>
        </p:spPr>
        <p:txBody>
          <a:bodyPr wrap="square" rtlCol="0">
            <a:spAutoFit/>
          </a:bodyPr>
          <a:lstStyle/>
          <a:p>
            <a:r>
              <a:rPr lang="en-US" sz="3600" b="1" dirty="0" smtClean="0">
                <a:solidFill>
                  <a:srgbClr val="002666"/>
                </a:solidFill>
                <a:latin typeface="Lucida Sans"/>
                <a:cs typeface="Lucida Sans"/>
              </a:rPr>
              <a:t>Scenarios</a:t>
            </a:r>
            <a:endParaRPr lang="en-US" sz="3600" b="1" dirty="0">
              <a:solidFill>
                <a:srgbClr val="002666"/>
              </a:solidFill>
              <a:latin typeface="Lucida Sans"/>
              <a:cs typeface="Lucida Sans"/>
            </a:endParaRPr>
          </a:p>
        </p:txBody>
      </p:sp>
      <p:graphicFrame>
        <p:nvGraphicFramePr>
          <p:cNvPr id="2" name="Table 1"/>
          <p:cNvGraphicFramePr>
            <a:graphicFrameLocks noGrp="1"/>
          </p:cNvGraphicFramePr>
          <p:nvPr>
            <p:extLst>
              <p:ext uri="{D42A27DB-BD31-4B8C-83A1-F6EECF244321}">
                <p14:modId xmlns:p14="http://schemas.microsoft.com/office/powerpoint/2010/main" val="614926358"/>
              </p:ext>
            </p:extLst>
          </p:nvPr>
        </p:nvGraphicFramePr>
        <p:xfrm>
          <a:off x="914401" y="3124200"/>
          <a:ext cx="6858000" cy="2819400"/>
        </p:xfrm>
        <a:graphic>
          <a:graphicData uri="http://schemas.openxmlformats.org/drawingml/2006/table">
            <a:tbl>
              <a:tblPr firstRow="1" firstCol="1" bandRow="1">
                <a:tableStyleId>{5C22544A-7EE6-4342-B048-85BDC9FD1C3A}</a:tableStyleId>
              </a:tblPr>
              <a:tblGrid>
                <a:gridCol w="2683180"/>
                <a:gridCol w="2087410"/>
                <a:gridCol w="2087410"/>
              </a:tblGrid>
              <a:tr h="420621">
                <a:tc>
                  <a:txBody>
                    <a:bodyPr/>
                    <a:lstStyle/>
                    <a:p>
                      <a:pPr marL="0" marR="0">
                        <a:lnSpc>
                          <a:spcPct val="115000"/>
                        </a:lnSpc>
                        <a:spcBef>
                          <a:spcPts val="0"/>
                        </a:spcBef>
                        <a:spcAft>
                          <a:spcPts val="0"/>
                        </a:spcAft>
                      </a:pPr>
                      <a:r>
                        <a:rPr lang="en-US" sz="2800" dirty="0">
                          <a:effectLst/>
                        </a:rPr>
                        <a:t>Variable</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dirty="0" smtClean="0">
                          <a:effectLst/>
                        </a:rPr>
                        <a:t>Low</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dirty="0" smtClean="0">
                          <a:effectLst/>
                          <a:latin typeface="+mn-lt"/>
                          <a:ea typeface="+mn-ea"/>
                          <a:cs typeface="+mn-cs"/>
                        </a:rPr>
                        <a:t>High</a:t>
                      </a:r>
                      <a:endParaRPr lang="en-US" sz="2800" dirty="0">
                        <a:effectLst/>
                        <a:latin typeface="Calibri"/>
                        <a:ea typeface="Calibri"/>
                        <a:cs typeface="Times New Roman"/>
                      </a:endParaRPr>
                    </a:p>
                  </a:txBody>
                  <a:tcPr marL="68580" marR="68580" marT="0" marB="0"/>
                </a:tc>
              </a:tr>
              <a:tr h="500654">
                <a:tc>
                  <a:txBody>
                    <a:bodyPr/>
                    <a:lstStyle/>
                    <a:p>
                      <a:pPr marL="0" marR="0">
                        <a:lnSpc>
                          <a:spcPct val="115000"/>
                        </a:lnSpc>
                        <a:spcBef>
                          <a:spcPts val="0"/>
                        </a:spcBef>
                        <a:spcAft>
                          <a:spcPts val="0"/>
                        </a:spcAft>
                      </a:pPr>
                      <a:r>
                        <a:rPr lang="en-US" sz="2800" dirty="0">
                          <a:effectLst/>
                        </a:rPr>
                        <a:t>Participation</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50%</a:t>
                      </a:r>
                      <a:endParaRPr lang="en-US" sz="2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100%</a:t>
                      </a:r>
                      <a:endParaRPr lang="en-US" sz="2800" b="1" dirty="0">
                        <a:effectLst/>
                        <a:latin typeface="Calibri"/>
                        <a:ea typeface="Calibri"/>
                        <a:cs typeface="Times New Roman"/>
                      </a:endParaRPr>
                    </a:p>
                  </a:txBody>
                  <a:tcPr marL="68580" marR="68580" marT="0" marB="0"/>
                </a:tc>
              </a:tr>
              <a:tr h="602725">
                <a:tc>
                  <a:txBody>
                    <a:bodyPr/>
                    <a:lstStyle/>
                    <a:p>
                      <a:pPr marL="0" marR="0">
                        <a:lnSpc>
                          <a:spcPct val="115000"/>
                        </a:lnSpc>
                        <a:spcBef>
                          <a:spcPts val="0"/>
                        </a:spcBef>
                        <a:spcAft>
                          <a:spcPts val="0"/>
                        </a:spcAft>
                      </a:pPr>
                      <a:r>
                        <a:rPr lang="en-US" sz="2800" dirty="0">
                          <a:effectLst/>
                        </a:rPr>
                        <a:t>Trip Length</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10 </a:t>
                      </a:r>
                      <a:r>
                        <a:rPr lang="en-US" sz="2800" b="1" dirty="0" smtClean="0">
                          <a:effectLst/>
                        </a:rPr>
                        <a:t>mi.</a:t>
                      </a:r>
                      <a:endParaRPr lang="en-US" sz="2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5 </a:t>
                      </a:r>
                      <a:r>
                        <a:rPr lang="en-US" sz="2800" b="1" dirty="0" smtClean="0">
                          <a:effectLst/>
                        </a:rPr>
                        <a:t>mi.</a:t>
                      </a:r>
                      <a:endParaRPr lang="en-US" sz="2800" b="1" dirty="0">
                        <a:effectLst/>
                        <a:latin typeface="Calibri"/>
                        <a:ea typeface="Calibri"/>
                        <a:cs typeface="Times New Roman"/>
                      </a:endParaRPr>
                    </a:p>
                  </a:txBody>
                  <a:tcPr marL="68580" marR="68580" marT="0" marB="0"/>
                </a:tc>
              </a:tr>
              <a:tr h="682006">
                <a:tc>
                  <a:txBody>
                    <a:bodyPr/>
                    <a:lstStyle/>
                    <a:p>
                      <a:pPr marL="0" marR="0">
                        <a:lnSpc>
                          <a:spcPct val="115000"/>
                        </a:lnSpc>
                        <a:spcBef>
                          <a:spcPts val="0"/>
                        </a:spcBef>
                        <a:spcAft>
                          <a:spcPts val="0"/>
                        </a:spcAft>
                      </a:pPr>
                      <a:r>
                        <a:rPr lang="en-US" sz="2800">
                          <a:effectLst/>
                        </a:rPr>
                        <a:t>Proximity</a:t>
                      </a:r>
                      <a:endParaRPr lang="en-US" sz="2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5 </a:t>
                      </a:r>
                      <a:r>
                        <a:rPr lang="en-US" sz="2800" b="1" dirty="0" smtClean="0">
                          <a:effectLst/>
                        </a:rPr>
                        <a:t>mi.</a:t>
                      </a:r>
                      <a:endParaRPr lang="en-US" sz="2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15 </a:t>
                      </a:r>
                      <a:r>
                        <a:rPr lang="en-US" sz="2800" b="1" dirty="0" smtClean="0">
                          <a:effectLst/>
                        </a:rPr>
                        <a:t>mi.</a:t>
                      </a:r>
                      <a:endParaRPr lang="en-US" sz="2800" b="1" dirty="0">
                        <a:effectLst/>
                        <a:latin typeface="Calibri"/>
                        <a:ea typeface="Calibri"/>
                        <a:cs typeface="Times New Roman"/>
                      </a:endParaRPr>
                    </a:p>
                  </a:txBody>
                  <a:tcPr marL="68580" marR="68580" marT="0" marB="0"/>
                </a:tc>
              </a:tr>
              <a:tr h="572116">
                <a:tc>
                  <a:txBody>
                    <a:bodyPr/>
                    <a:lstStyle/>
                    <a:p>
                      <a:pPr marL="0" marR="0">
                        <a:lnSpc>
                          <a:spcPct val="115000"/>
                        </a:lnSpc>
                        <a:spcBef>
                          <a:spcPts val="0"/>
                        </a:spcBef>
                        <a:spcAft>
                          <a:spcPts val="0"/>
                        </a:spcAft>
                      </a:pPr>
                      <a:r>
                        <a:rPr lang="en-US" sz="2800" dirty="0">
                          <a:effectLst/>
                        </a:rPr>
                        <a:t>Flexibility</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800" b="1" dirty="0">
                          <a:effectLst/>
                        </a:rPr>
                        <a:t>30 </a:t>
                      </a:r>
                      <a:r>
                        <a:rPr lang="en-US" sz="2800" b="1" dirty="0" smtClean="0">
                          <a:effectLst/>
                        </a:rPr>
                        <a:t>min</a:t>
                      </a:r>
                      <a:endParaRPr lang="en-US" sz="2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b="1" dirty="0">
                          <a:effectLst/>
                        </a:rPr>
                        <a:t>60 </a:t>
                      </a:r>
                      <a:r>
                        <a:rPr lang="en-US" sz="2800" b="1" dirty="0" smtClean="0">
                          <a:effectLst/>
                        </a:rPr>
                        <a:t>min</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67866596"/>
      </p:ext>
    </p:extLst>
  </p:cSld>
  <p:clrMapOvr>
    <a:masterClrMapping/>
  </p:clrMapOvr>
  <mc:AlternateContent xmlns:mc="http://schemas.openxmlformats.org/markup-compatibility/2006">
    <mc:Choice xmlns:p14="http://schemas.microsoft.com/office/powerpoint/2010/main" Requires="p14">
      <p:transition spd="slow" p14:dur="2000" advTm="136762"/>
    </mc:Choice>
    <mc:Fallback>
      <p:transition spd="slow" advTm="1367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953000"/>
          </a:xfrm>
        </p:spPr>
        <p:txBody>
          <a:bodyPr>
            <a:normAutofit/>
          </a:bodyPr>
          <a:lstStyle/>
          <a:p>
            <a:pPr lvl="0"/>
            <a:r>
              <a:rPr lang="en-US" dirty="0" smtClean="0">
                <a:solidFill>
                  <a:prstClr val="black"/>
                </a:solidFill>
              </a:rPr>
              <a:t>Land Use &amp; Transit (TOD) Modest Effects</a:t>
            </a:r>
          </a:p>
          <a:p>
            <a:pPr lvl="1"/>
            <a:r>
              <a:rPr lang="en-US" dirty="0" smtClean="0">
                <a:solidFill>
                  <a:prstClr val="black"/>
                </a:solidFill>
              </a:rPr>
              <a:t>↓1.3% to 3.2% from business-as-usual (base case)</a:t>
            </a:r>
          </a:p>
          <a:p>
            <a:r>
              <a:rPr lang="en-US" dirty="0" smtClean="0">
                <a:solidFill>
                  <a:prstClr val="black"/>
                </a:solidFill>
              </a:rPr>
              <a:t>Pricing (VMT Fee) Most Effective at High Levels</a:t>
            </a:r>
          </a:p>
          <a:p>
            <a:r>
              <a:rPr lang="en-US" dirty="0" smtClean="0">
                <a:solidFill>
                  <a:prstClr val="black"/>
                </a:solidFill>
              </a:rPr>
              <a:t>Politically Difficult to Implement</a:t>
            </a:r>
          </a:p>
          <a:p>
            <a:pPr marL="0" indent="0">
              <a:buNone/>
            </a:pPr>
            <a:endParaRPr lang="en-US" b="1" dirty="0">
              <a:solidFill>
                <a:prstClr val="black"/>
              </a:solidFill>
            </a:endParaRPr>
          </a:p>
          <a:p>
            <a:pPr lvl="0"/>
            <a:endParaRPr lang="en-US" b="1" dirty="0">
              <a:solidFill>
                <a:prstClr val="black"/>
              </a:solidFill>
            </a:endParaRPr>
          </a:p>
          <a:p>
            <a:pPr marL="457200" lvl="1" indent="0">
              <a:buNone/>
            </a:pPr>
            <a:endParaRPr lang="en-US" dirty="0" smtClean="0">
              <a:solidFill>
                <a:prstClr val="black"/>
              </a:solidFill>
            </a:endParaRPr>
          </a:p>
          <a:p>
            <a:pPr lvl="0"/>
            <a:endParaRPr lang="en-US" b="1" dirty="0">
              <a:solidFill>
                <a:prstClr val="black"/>
              </a:solidFill>
            </a:endParaRPr>
          </a:p>
          <a:p>
            <a:pPr marL="0" indent="0">
              <a:buNone/>
            </a:pP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a:picLocks noChangeAspect="1"/>
          </p:cNvPicPr>
          <p:nvPr/>
        </p:nvPicPr>
        <p:blipFill>
          <a:blip r:embed="rId3" cstate="print"/>
          <a:stretch>
            <a:fillRect/>
          </a:stretch>
        </p:blipFill>
        <p:spPr>
          <a:xfrm>
            <a:off x="258812" y="838200"/>
            <a:ext cx="8860363" cy="190500"/>
          </a:xfrm>
          <a:prstGeom prst="rect">
            <a:avLst/>
          </a:prstGeom>
        </p:spPr>
      </p:pic>
      <p:sp>
        <p:nvSpPr>
          <p:cNvPr id="7" name="TextBox 6"/>
          <p:cNvSpPr txBox="1"/>
          <p:nvPr/>
        </p:nvSpPr>
        <p:spPr>
          <a:xfrm>
            <a:off x="228332" y="0"/>
            <a:ext cx="8763268" cy="646331"/>
          </a:xfrm>
          <a:prstGeom prst="rect">
            <a:avLst/>
          </a:prstGeom>
          <a:noFill/>
        </p:spPr>
        <p:txBody>
          <a:bodyPr wrap="square" rtlCol="0">
            <a:spAutoFit/>
          </a:bodyPr>
          <a:lstStyle/>
          <a:p>
            <a:r>
              <a:rPr lang="en-US" sz="3600" b="1" dirty="0" smtClean="0">
                <a:solidFill>
                  <a:srgbClr val="002666"/>
                </a:solidFill>
                <a:latin typeface="Lucida Sans"/>
                <a:cs typeface="Lucida Sans"/>
              </a:rPr>
              <a:t>VMT/GHG Effects</a:t>
            </a:r>
            <a:endParaRPr lang="en-US" sz="3600" b="1" dirty="0">
              <a:solidFill>
                <a:srgbClr val="002666"/>
              </a:solidFill>
              <a:latin typeface="Lucida Sans"/>
              <a:cs typeface="Lucida San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984" y="3429000"/>
            <a:ext cx="3998744" cy="299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1"/>
            <a:ext cx="4076566" cy="299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358027"/>
      </p:ext>
    </p:extLst>
  </p:cSld>
  <p:clrMapOvr>
    <a:masterClrMapping/>
  </p:clrMapOvr>
  <mc:AlternateContent xmlns:mc="http://schemas.openxmlformats.org/markup-compatibility/2006">
    <mc:Choice xmlns:p14="http://schemas.microsoft.com/office/powerpoint/2010/main" Requires="p14">
      <p:transition spd="slow" p14:dur="2000" advTm="56978"/>
    </mc:Choice>
    <mc:Fallback>
      <p:transition spd="slow" advTm="5697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7" name="TextBox 6"/>
          <p:cNvSpPr txBox="1"/>
          <p:nvPr/>
        </p:nvSpPr>
        <p:spPr>
          <a:xfrm>
            <a:off x="457200" y="0"/>
            <a:ext cx="8153400" cy="1077218"/>
          </a:xfrm>
          <a:prstGeom prst="rect">
            <a:avLst/>
          </a:prstGeom>
          <a:noFill/>
        </p:spPr>
        <p:txBody>
          <a:bodyPr wrap="square" rtlCol="0">
            <a:spAutoFit/>
          </a:bodyPr>
          <a:lstStyle/>
          <a:p>
            <a:r>
              <a:rPr lang="en-US" sz="3200" b="1" u="sng" dirty="0">
                <a:solidFill>
                  <a:srgbClr val="002666"/>
                </a:solidFill>
                <a:latin typeface="Lucida Sans"/>
                <a:cs typeface="Lucida Sans"/>
              </a:rPr>
              <a:t>TOD &amp; VMT </a:t>
            </a:r>
            <a:r>
              <a:rPr lang="en-US" sz="3200" b="1" u="sng" dirty="0" smtClean="0">
                <a:solidFill>
                  <a:srgbClr val="002666"/>
                </a:solidFill>
                <a:latin typeface="Lucida Sans"/>
                <a:cs typeface="Lucida Sans"/>
              </a:rPr>
              <a:t>Fee</a:t>
            </a:r>
            <a:r>
              <a:rPr lang="en-US" sz="3200" b="1" dirty="0" smtClean="0">
                <a:solidFill>
                  <a:srgbClr val="002666"/>
                </a:solidFill>
                <a:latin typeface="Lucida Sans"/>
                <a:cs typeface="Lucida Sans"/>
              </a:rPr>
              <a:t>: % </a:t>
            </a:r>
            <a:r>
              <a:rPr lang="en-US" sz="3200" b="1" dirty="0">
                <a:solidFill>
                  <a:srgbClr val="002666"/>
                </a:solidFill>
                <a:latin typeface="Lucida Sans"/>
                <a:cs typeface="Lucida Sans"/>
              </a:rPr>
              <a:t>Change in Daily </a:t>
            </a:r>
            <a:r>
              <a:rPr lang="en-US" sz="3200" b="1" dirty="0" smtClean="0">
                <a:solidFill>
                  <a:srgbClr val="002666"/>
                </a:solidFill>
                <a:latin typeface="Lucida Sans"/>
                <a:cs typeface="Lucida Sans"/>
              </a:rPr>
              <a:t>SF Bay Area 2010 VMT from Base</a:t>
            </a:r>
            <a:endParaRPr lang="en-US" sz="3200" b="1" dirty="0">
              <a:solidFill>
                <a:srgbClr val="002666"/>
              </a:solidFill>
              <a:latin typeface="Lucida Sans"/>
              <a:cs typeface="Lucida Sans"/>
            </a:endParaRPr>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8554244" cy="513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stretch>
            <a:fillRect/>
          </a:stretch>
        </p:blipFill>
        <p:spPr>
          <a:xfrm>
            <a:off x="103718" y="1118948"/>
            <a:ext cx="8860363" cy="190500"/>
          </a:xfrm>
          <a:prstGeom prst="rect">
            <a:avLst/>
          </a:prstGeom>
        </p:spPr>
      </p:pic>
    </p:spTree>
    <p:extLst>
      <p:ext uri="{BB962C8B-B14F-4D97-AF65-F5344CB8AC3E}">
        <p14:creationId xmlns:p14="http://schemas.microsoft.com/office/powerpoint/2010/main" val="3316475624"/>
      </p:ext>
    </p:extLst>
  </p:cSld>
  <p:clrMapOvr>
    <a:masterClrMapping/>
  </p:clrMapOvr>
  <mc:AlternateContent xmlns:mc="http://schemas.openxmlformats.org/markup-compatibility/2006">
    <mc:Choice xmlns:p14="http://schemas.microsoft.com/office/powerpoint/2010/main" Requires="p14">
      <p:transition spd="slow" p14:dur="2000" advTm="56058"/>
    </mc:Choice>
    <mc:Fallback>
      <p:transition spd="slow" advTm="560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6"/>
          <p:cNvSpPr txBox="1"/>
          <p:nvPr/>
        </p:nvSpPr>
        <p:spPr>
          <a:xfrm>
            <a:off x="426720" y="0"/>
            <a:ext cx="8679180" cy="1077218"/>
          </a:xfrm>
          <a:prstGeom prst="rect">
            <a:avLst/>
          </a:prstGeom>
          <a:noFill/>
        </p:spPr>
        <p:txBody>
          <a:bodyPr wrap="square" rtlCol="0">
            <a:spAutoFit/>
          </a:bodyPr>
          <a:lstStyle/>
          <a:p>
            <a:r>
              <a:rPr lang="en-US" sz="3200" b="1" u="sng" dirty="0" smtClean="0">
                <a:solidFill>
                  <a:srgbClr val="002666"/>
                </a:solidFill>
                <a:latin typeface="Lucida Sans"/>
                <a:cs typeface="Lucida Sans"/>
              </a:rPr>
              <a:t>Dynamic Ridesharing</a:t>
            </a:r>
            <a:r>
              <a:rPr lang="en-US" sz="3200" b="1" dirty="0" smtClean="0">
                <a:solidFill>
                  <a:srgbClr val="002666"/>
                </a:solidFill>
                <a:latin typeface="Lucida Sans"/>
                <a:cs typeface="Lucida Sans"/>
              </a:rPr>
              <a:t>, TOD &amp; VMT Fee: </a:t>
            </a:r>
          </a:p>
          <a:p>
            <a:r>
              <a:rPr lang="en-US" sz="3200" b="1" dirty="0" smtClean="0">
                <a:solidFill>
                  <a:srgbClr val="002666"/>
                </a:solidFill>
                <a:latin typeface="Lucida Sans"/>
                <a:cs typeface="Lucida Sans"/>
              </a:rPr>
              <a:t>% Change Daily SF Bay Area 2010 VMT </a:t>
            </a:r>
            <a:endParaRPr lang="en-US" sz="3200" b="1" dirty="0">
              <a:solidFill>
                <a:srgbClr val="002666"/>
              </a:solidFill>
              <a:latin typeface="Lucida Sans"/>
              <a:cs typeface="Lucida Sans"/>
            </a:endParaRPr>
          </a:p>
        </p:txBody>
      </p:sp>
      <p:pic>
        <p:nvPicPr>
          <p:cNvPr id="9" name="Picture 8"/>
          <p:cNvPicPr>
            <a:picLocks noChangeAspect="1"/>
          </p:cNvPicPr>
          <p:nvPr/>
        </p:nvPicPr>
        <p:blipFill>
          <a:blip r:embed="rId3" cstate="print"/>
          <a:stretch>
            <a:fillRect/>
          </a:stretch>
        </p:blipFill>
        <p:spPr>
          <a:xfrm>
            <a:off x="245537" y="1077218"/>
            <a:ext cx="8860363" cy="190500"/>
          </a:xfrm>
          <a:prstGeom prst="rect">
            <a:avLst/>
          </a:prstGeom>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6017" y="1447800"/>
            <a:ext cx="841474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534121"/>
      </p:ext>
    </p:extLst>
  </p:cSld>
  <p:clrMapOvr>
    <a:masterClrMapping/>
  </p:clrMapOvr>
  <mc:AlternateContent xmlns:mc="http://schemas.openxmlformats.org/markup-compatibility/2006">
    <mc:Choice xmlns:p14="http://schemas.microsoft.com/office/powerpoint/2010/main" Requires="p14">
      <p:transition spd="slow" p14:dur="2000" advTm="28815"/>
    </mc:Choice>
    <mc:Fallback>
      <p:transition spd="slow" advTm="2881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7" name="TextBox 6"/>
          <p:cNvSpPr txBox="1"/>
          <p:nvPr/>
        </p:nvSpPr>
        <p:spPr>
          <a:xfrm>
            <a:off x="426720" y="17658"/>
            <a:ext cx="8679180" cy="954107"/>
          </a:xfrm>
          <a:prstGeom prst="rect">
            <a:avLst/>
          </a:prstGeom>
          <a:noFill/>
        </p:spPr>
        <p:txBody>
          <a:bodyPr wrap="square" rtlCol="0">
            <a:spAutoFit/>
          </a:bodyPr>
          <a:lstStyle/>
          <a:p>
            <a:r>
              <a:rPr lang="en-US" sz="2800" b="1" u="sng" dirty="0" smtClean="0">
                <a:solidFill>
                  <a:srgbClr val="002666"/>
                </a:solidFill>
                <a:latin typeface="Lucida Sans"/>
                <a:cs typeface="Lucida Sans"/>
              </a:rPr>
              <a:t>Dynamic Ridesharing &amp; Base, TOD &amp; VMT Fee</a:t>
            </a:r>
            <a:r>
              <a:rPr lang="en-US" sz="2800" b="1" dirty="0" smtClean="0">
                <a:solidFill>
                  <a:srgbClr val="002666"/>
                </a:solidFill>
                <a:latin typeface="Lucida Sans"/>
                <a:cs typeface="Lucida Sans"/>
              </a:rPr>
              <a:t>: </a:t>
            </a:r>
          </a:p>
          <a:p>
            <a:r>
              <a:rPr lang="en-US" sz="2800" b="1" dirty="0">
                <a:solidFill>
                  <a:srgbClr val="002666"/>
                </a:solidFill>
                <a:latin typeface="Lucida Sans"/>
                <a:cs typeface="Lucida Sans"/>
              </a:rPr>
              <a:t>% Change </a:t>
            </a:r>
            <a:r>
              <a:rPr lang="en-US" sz="2800" b="1" dirty="0" smtClean="0">
                <a:solidFill>
                  <a:srgbClr val="002666"/>
                </a:solidFill>
                <a:latin typeface="Lucida Sans"/>
                <a:cs typeface="Lucida Sans"/>
              </a:rPr>
              <a:t>in Daily Ride-Shareable Trips</a:t>
            </a:r>
            <a:endParaRPr lang="en-US" sz="2800" b="1" dirty="0">
              <a:solidFill>
                <a:srgbClr val="002666"/>
              </a:solidFill>
              <a:latin typeface="Lucida Sans"/>
              <a:cs typeface="Lucida Sans"/>
            </a:endParaRPr>
          </a:p>
        </p:txBody>
      </p:sp>
      <p:pic>
        <p:nvPicPr>
          <p:cNvPr id="9" name="Picture 8"/>
          <p:cNvPicPr>
            <a:picLocks noChangeAspect="1"/>
          </p:cNvPicPr>
          <p:nvPr/>
        </p:nvPicPr>
        <p:blipFill>
          <a:blip r:embed="rId4" cstate="print"/>
          <a:stretch>
            <a:fillRect/>
          </a:stretch>
        </p:blipFill>
        <p:spPr>
          <a:xfrm>
            <a:off x="245537" y="1094876"/>
            <a:ext cx="8860363" cy="190500"/>
          </a:xfrm>
          <a:prstGeom prst="rect">
            <a:avLst/>
          </a:prstGeom>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26720" y="1357387"/>
            <a:ext cx="8412480" cy="52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0661"/>
      </p:ext>
    </p:extLst>
  </p:cSld>
  <p:clrMapOvr>
    <a:masterClrMapping/>
  </p:clrMapOvr>
  <mc:AlternateContent xmlns:mc="http://schemas.openxmlformats.org/markup-compatibility/2006">
    <mc:Choice xmlns:p14="http://schemas.microsoft.com/office/powerpoint/2010/main" Requires="p14">
      <p:transition spd="slow" p14:dur="2000" advTm="5671"/>
    </mc:Choice>
    <mc:Fallback>
      <p:transition spd="slow" advTm="567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7" name="TextBox 6"/>
          <p:cNvSpPr txBox="1"/>
          <p:nvPr/>
        </p:nvSpPr>
        <p:spPr>
          <a:xfrm>
            <a:off x="243840" y="0"/>
            <a:ext cx="8862060" cy="954107"/>
          </a:xfrm>
          <a:prstGeom prst="rect">
            <a:avLst/>
          </a:prstGeom>
          <a:noFill/>
        </p:spPr>
        <p:txBody>
          <a:bodyPr wrap="square" rtlCol="0">
            <a:spAutoFit/>
          </a:bodyPr>
          <a:lstStyle/>
          <a:p>
            <a:r>
              <a:rPr lang="en-US" sz="2800" b="1" u="sng" dirty="0" smtClean="0">
                <a:solidFill>
                  <a:srgbClr val="002666"/>
                </a:solidFill>
                <a:latin typeface="Lucida Sans"/>
                <a:cs typeface="Lucida Sans"/>
              </a:rPr>
              <a:t>Dynamic </a:t>
            </a:r>
            <a:r>
              <a:rPr lang="en-US" sz="2800" b="1" u="sng" dirty="0" err="1" smtClean="0">
                <a:solidFill>
                  <a:srgbClr val="002666"/>
                </a:solidFill>
                <a:latin typeface="Lucida Sans"/>
                <a:cs typeface="Lucida Sans"/>
              </a:rPr>
              <a:t>Ridesharing+Base</a:t>
            </a:r>
            <a:r>
              <a:rPr lang="en-US" sz="2800" b="1" u="sng" dirty="0" smtClean="0">
                <a:solidFill>
                  <a:srgbClr val="002666"/>
                </a:solidFill>
                <a:latin typeface="Lucida Sans"/>
                <a:cs typeface="Lucida Sans"/>
              </a:rPr>
              <a:t>, TOD &amp; VMT Fee</a:t>
            </a:r>
            <a:r>
              <a:rPr lang="en-US" sz="2800" b="1" dirty="0" smtClean="0">
                <a:solidFill>
                  <a:srgbClr val="002666"/>
                </a:solidFill>
                <a:latin typeface="Lucida Sans"/>
                <a:cs typeface="Lucida Sans"/>
              </a:rPr>
              <a:t>: % Change Daily Average </a:t>
            </a:r>
            <a:r>
              <a:rPr lang="en-US" sz="2800" b="1" dirty="0">
                <a:solidFill>
                  <a:srgbClr val="002666"/>
                </a:solidFill>
                <a:latin typeface="Lucida Sans"/>
                <a:cs typeface="Lucida Sans"/>
              </a:rPr>
              <a:t>Weighted Speed </a:t>
            </a:r>
          </a:p>
        </p:txBody>
      </p:sp>
      <p:pic>
        <p:nvPicPr>
          <p:cNvPr id="9" name="Picture 8"/>
          <p:cNvPicPr>
            <a:picLocks noChangeAspect="1"/>
          </p:cNvPicPr>
          <p:nvPr/>
        </p:nvPicPr>
        <p:blipFill>
          <a:blip r:embed="rId4" cstate="print"/>
          <a:stretch>
            <a:fillRect/>
          </a:stretch>
        </p:blipFill>
        <p:spPr>
          <a:xfrm>
            <a:off x="245537" y="999626"/>
            <a:ext cx="8860363" cy="190500"/>
          </a:xfrm>
          <a:prstGeom prst="rect">
            <a:avLst/>
          </a:prstGeom>
        </p:spPr>
      </p:pic>
      <p:pic>
        <p:nvPicPr>
          <p:cNvPr id="3076"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45537" y="1295400"/>
            <a:ext cx="8669863" cy="537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44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9" name="Picture 8"/>
          <p:cNvPicPr>
            <a:picLocks noChangeAspect="1"/>
          </p:cNvPicPr>
          <p:nvPr/>
        </p:nvPicPr>
        <p:blipFill>
          <a:blip r:embed="rId4" cstate="print"/>
          <a:stretch>
            <a:fillRect/>
          </a:stretch>
        </p:blipFill>
        <p:spPr>
          <a:xfrm>
            <a:off x="245537" y="1148624"/>
            <a:ext cx="8860363" cy="190500"/>
          </a:xfrm>
          <a:prstGeom prst="rect">
            <a:avLst/>
          </a:prstGeom>
        </p:spPr>
      </p:pic>
      <p:sp>
        <p:nvSpPr>
          <p:cNvPr id="6" name="Rectangle 5"/>
          <p:cNvSpPr/>
          <p:nvPr/>
        </p:nvSpPr>
        <p:spPr>
          <a:xfrm>
            <a:off x="457200" y="152400"/>
            <a:ext cx="8648700" cy="954107"/>
          </a:xfrm>
          <a:prstGeom prst="rect">
            <a:avLst/>
          </a:prstGeom>
        </p:spPr>
        <p:txBody>
          <a:bodyPr wrap="square">
            <a:spAutoFit/>
          </a:bodyPr>
          <a:lstStyle/>
          <a:p>
            <a:r>
              <a:rPr lang="en-US" sz="2800" b="1" u="sng" dirty="0">
                <a:solidFill>
                  <a:srgbClr val="002666"/>
                </a:solidFill>
                <a:latin typeface="Lucida Sans"/>
                <a:cs typeface="Lucida Sans"/>
              </a:rPr>
              <a:t>Dynamic </a:t>
            </a:r>
            <a:r>
              <a:rPr lang="en-US" sz="2800" b="1" u="sng" dirty="0" err="1">
                <a:solidFill>
                  <a:srgbClr val="002666"/>
                </a:solidFill>
                <a:latin typeface="Lucida Sans"/>
                <a:cs typeface="Lucida Sans"/>
              </a:rPr>
              <a:t>Ridesharing+Base</a:t>
            </a:r>
            <a:r>
              <a:rPr lang="en-US" sz="2800" b="1" u="sng" dirty="0">
                <a:solidFill>
                  <a:srgbClr val="002666"/>
                </a:solidFill>
                <a:latin typeface="Lucida Sans"/>
                <a:cs typeface="Lucida Sans"/>
              </a:rPr>
              <a:t>, </a:t>
            </a:r>
            <a:r>
              <a:rPr lang="en-US" sz="2800" b="1" u="sng" dirty="0" smtClean="0">
                <a:solidFill>
                  <a:srgbClr val="002666"/>
                </a:solidFill>
                <a:latin typeface="Lucida Sans"/>
                <a:cs typeface="Lucida Sans"/>
              </a:rPr>
              <a:t>TOD &amp; </a:t>
            </a:r>
            <a:r>
              <a:rPr lang="en-US" sz="2800" b="1" u="sng" dirty="0">
                <a:solidFill>
                  <a:srgbClr val="002666"/>
                </a:solidFill>
                <a:latin typeface="Lucida Sans"/>
                <a:cs typeface="Lucida Sans"/>
              </a:rPr>
              <a:t>VMT Fee</a:t>
            </a:r>
            <a:r>
              <a:rPr lang="en-US" sz="2800" b="1" dirty="0">
                <a:solidFill>
                  <a:srgbClr val="002666"/>
                </a:solidFill>
                <a:latin typeface="Lucida Sans"/>
                <a:cs typeface="Lucida Sans"/>
              </a:rPr>
              <a:t>: </a:t>
            </a:r>
          </a:p>
          <a:p>
            <a:r>
              <a:rPr lang="en-US" sz="2800" b="1" dirty="0">
                <a:solidFill>
                  <a:srgbClr val="002666"/>
                </a:solidFill>
                <a:latin typeface="Lucida Sans"/>
                <a:cs typeface="Lucida Sans"/>
              </a:rPr>
              <a:t>% Change Daily </a:t>
            </a:r>
            <a:r>
              <a:rPr lang="en-US" sz="2800" b="1" dirty="0" smtClean="0">
                <a:solidFill>
                  <a:srgbClr val="002666"/>
                </a:solidFill>
                <a:latin typeface="Lucida Sans"/>
                <a:cs typeface="Lucida Sans"/>
              </a:rPr>
              <a:t>Long Run VMT </a:t>
            </a:r>
            <a:endParaRPr lang="en-US" sz="2800" b="1" dirty="0">
              <a:solidFill>
                <a:srgbClr val="002666"/>
              </a:solidFill>
              <a:latin typeface="Lucida Sans"/>
              <a:cs typeface="Lucida Sans"/>
            </a:endParaRPr>
          </a:p>
        </p:txBody>
      </p:sp>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7200" y="1429464"/>
            <a:ext cx="8153399" cy="522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860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p:cNvPicPr>
            <a:picLocks noChangeAspect="1"/>
          </p:cNvPicPr>
          <p:nvPr/>
        </p:nvPicPr>
        <p:blipFill>
          <a:blip r:embed="rId4" cstate="print"/>
          <a:stretch>
            <a:fillRect/>
          </a:stretch>
        </p:blipFill>
        <p:spPr>
          <a:xfrm>
            <a:off x="304803" y="838200"/>
            <a:ext cx="8860363" cy="190500"/>
          </a:xfrm>
          <a:prstGeom prst="rect">
            <a:avLst/>
          </a:prstGeom>
        </p:spPr>
      </p:pic>
      <p:sp>
        <p:nvSpPr>
          <p:cNvPr id="7" name="TextBox 6"/>
          <p:cNvSpPr txBox="1"/>
          <p:nvPr/>
        </p:nvSpPr>
        <p:spPr>
          <a:xfrm>
            <a:off x="304803" y="115266"/>
            <a:ext cx="8610865" cy="646331"/>
          </a:xfrm>
          <a:prstGeom prst="rect">
            <a:avLst/>
          </a:prstGeom>
          <a:noFill/>
        </p:spPr>
        <p:txBody>
          <a:bodyPr wrap="square" rtlCol="0">
            <a:spAutoFit/>
          </a:bodyPr>
          <a:lstStyle/>
          <a:p>
            <a:pPr lvl="0"/>
            <a:r>
              <a:rPr lang="en-US" sz="3600" b="1" dirty="0" smtClean="0">
                <a:solidFill>
                  <a:srgbClr val="002666"/>
                </a:solidFill>
                <a:latin typeface="Lucida Sans"/>
                <a:cs typeface="Lucida Sans"/>
              </a:rPr>
              <a:t>Conclusions</a:t>
            </a:r>
            <a:endParaRPr lang="en-US" sz="3600" b="1" dirty="0">
              <a:solidFill>
                <a:srgbClr val="002666"/>
              </a:solidFill>
              <a:latin typeface="Lucida Sans"/>
              <a:cs typeface="Lucida Sans"/>
            </a:endParaRPr>
          </a:p>
        </p:txBody>
      </p:sp>
      <p:sp>
        <p:nvSpPr>
          <p:cNvPr id="9" name="Content Placeholder 2"/>
          <p:cNvSpPr>
            <a:spLocks noGrp="1"/>
          </p:cNvSpPr>
          <p:nvPr>
            <p:ph idx="1"/>
          </p:nvPr>
        </p:nvSpPr>
        <p:spPr>
          <a:xfrm>
            <a:off x="457200" y="1066800"/>
            <a:ext cx="8229600" cy="5059363"/>
          </a:xfrm>
        </p:spPr>
        <p:txBody>
          <a:bodyPr>
            <a:normAutofit lnSpcReduction="10000"/>
          </a:bodyPr>
          <a:lstStyle/>
          <a:p>
            <a:r>
              <a:rPr lang="en-US" sz="3600" dirty="0" smtClean="0"/>
              <a:t>Relatively large VMT reductions possible from ubiquitous </a:t>
            </a:r>
            <a:r>
              <a:rPr lang="en-US" sz="3600" dirty="0" smtClean="0"/>
              <a:t>dynamic ridesharing </a:t>
            </a:r>
            <a:r>
              <a:rPr lang="en-US" sz="3600" dirty="0" smtClean="0"/>
              <a:t>at regional level:</a:t>
            </a:r>
          </a:p>
          <a:p>
            <a:pPr lvl="1"/>
            <a:r>
              <a:rPr lang="en-US" dirty="0" smtClean="0"/>
              <a:t>Relatively low levels 10% reduction in VMT</a:t>
            </a:r>
          </a:p>
          <a:p>
            <a:pPr lvl="1"/>
            <a:r>
              <a:rPr lang="en-US" dirty="0" smtClean="0"/>
              <a:t>Higher levels 25% reduction in VMT </a:t>
            </a:r>
            <a:endParaRPr lang="en-US" dirty="0"/>
          </a:p>
          <a:p>
            <a:r>
              <a:rPr lang="en-US" sz="3600" dirty="0" smtClean="0"/>
              <a:t>Combined ridesharing with TODs &amp; VMT Fee suggest more feasible policy options:</a:t>
            </a:r>
          </a:p>
          <a:p>
            <a:pPr lvl="1"/>
            <a:r>
              <a:rPr lang="en-US" dirty="0" smtClean="0"/>
              <a:t>A moderately used regional dynamic ridesharing with 10% increase in VMT fees may produce reductions in VMT on the order 12%</a:t>
            </a:r>
          </a:p>
          <a:p>
            <a:pPr marL="0" indent="0">
              <a:buNone/>
            </a:pPr>
            <a:endParaRPr lang="en-US" dirty="0"/>
          </a:p>
        </p:txBody>
      </p:sp>
    </p:spTree>
    <p:extLst>
      <p:ext uri="{BB962C8B-B14F-4D97-AF65-F5344CB8AC3E}">
        <p14:creationId xmlns:p14="http://schemas.microsoft.com/office/powerpoint/2010/main" val="23908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6" name="Picture 5"/>
          <p:cNvPicPr>
            <a:picLocks noChangeAspect="1"/>
          </p:cNvPicPr>
          <p:nvPr/>
        </p:nvPicPr>
        <p:blipFill>
          <a:blip r:embed="rId4" cstate="print"/>
          <a:stretch>
            <a:fillRect/>
          </a:stretch>
        </p:blipFill>
        <p:spPr>
          <a:xfrm>
            <a:off x="304803" y="838200"/>
            <a:ext cx="8860363" cy="190500"/>
          </a:xfrm>
          <a:prstGeom prst="rect">
            <a:avLst/>
          </a:prstGeom>
        </p:spPr>
      </p:pic>
      <p:sp>
        <p:nvSpPr>
          <p:cNvPr id="7" name="TextBox 6"/>
          <p:cNvSpPr txBox="1"/>
          <p:nvPr/>
        </p:nvSpPr>
        <p:spPr>
          <a:xfrm>
            <a:off x="304803" y="115266"/>
            <a:ext cx="8610865" cy="584775"/>
          </a:xfrm>
          <a:prstGeom prst="rect">
            <a:avLst/>
          </a:prstGeom>
          <a:noFill/>
        </p:spPr>
        <p:txBody>
          <a:bodyPr wrap="square" rtlCol="0">
            <a:spAutoFit/>
          </a:bodyPr>
          <a:lstStyle/>
          <a:p>
            <a:pPr lvl="0"/>
            <a:r>
              <a:rPr lang="en-US" sz="3200" b="1" dirty="0" smtClean="0">
                <a:solidFill>
                  <a:srgbClr val="002666"/>
                </a:solidFill>
                <a:latin typeface="Lucida Sans"/>
                <a:cs typeface="Lucida Sans"/>
              </a:rPr>
              <a:t>Future Research: Dynamic Ridesharing</a:t>
            </a:r>
            <a:endParaRPr lang="en-US" sz="3200" b="1" dirty="0">
              <a:solidFill>
                <a:srgbClr val="002666"/>
              </a:solidFill>
              <a:latin typeface="Lucida Sans"/>
              <a:cs typeface="Lucida Sans"/>
            </a:endParaRPr>
          </a:p>
        </p:txBody>
      </p:sp>
      <p:sp>
        <p:nvSpPr>
          <p:cNvPr id="9" name="Content Placeholder 2"/>
          <p:cNvSpPr>
            <a:spLocks noGrp="1"/>
          </p:cNvSpPr>
          <p:nvPr>
            <p:ph idx="1"/>
          </p:nvPr>
        </p:nvSpPr>
        <p:spPr>
          <a:xfrm>
            <a:off x="457200" y="1066800"/>
            <a:ext cx="8229600" cy="5059363"/>
          </a:xfrm>
        </p:spPr>
        <p:txBody>
          <a:bodyPr>
            <a:normAutofit/>
          </a:bodyPr>
          <a:lstStyle/>
          <a:p>
            <a:r>
              <a:rPr lang="en-US" sz="3600" dirty="0" smtClean="0"/>
              <a:t>Factors Associated with Higher Use</a:t>
            </a:r>
          </a:p>
          <a:p>
            <a:pPr lvl="1"/>
            <a:r>
              <a:rPr lang="en-US" dirty="0" smtClean="0"/>
              <a:t>Individual Attributes</a:t>
            </a:r>
          </a:p>
          <a:p>
            <a:pPr lvl="1"/>
            <a:r>
              <a:rPr lang="en-US" dirty="0" smtClean="0"/>
              <a:t>Characteristics of Tours and Trips</a:t>
            </a:r>
          </a:p>
          <a:p>
            <a:pPr lvl="1"/>
            <a:r>
              <a:rPr lang="en-US" dirty="0" smtClean="0"/>
              <a:t>Time and Cost Benefits</a:t>
            </a:r>
          </a:p>
          <a:p>
            <a:r>
              <a:rPr lang="en-US" sz="3600" dirty="0" smtClean="0"/>
              <a:t>Modeling Travel </a:t>
            </a:r>
            <a:r>
              <a:rPr lang="en-US" sz="3600" dirty="0" smtClean="0"/>
              <a:t>Effects </a:t>
            </a:r>
            <a:r>
              <a:rPr lang="en-US" sz="3600" dirty="0" smtClean="0"/>
              <a:t>More Explicitly</a:t>
            </a:r>
            <a:endParaRPr lang="en-US" sz="3600" dirty="0" smtClean="0"/>
          </a:p>
          <a:p>
            <a:pPr lvl="1"/>
            <a:r>
              <a:rPr lang="en-US" dirty="0" smtClean="0"/>
              <a:t>Auto Ownership</a:t>
            </a:r>
          </a:p>
          <a:p>
            <a:pPr lvl="1"/>
            <a:r>
              <a:rPr lang="en-US" dirty="0" smtClean="0"/>
              <a:t>Mode Choice</a:t>
            </a:r>
          </a:p>
          <a:p>
            <a:pPr lvl="1"/>
            <a:r>
              <a:rPr lang="en-US" dirty="0" smtClean="0"/>
              <a:t>Destination Choice</a:t>
            </a:r>
          </a:p>
          <a:p>
            <a:pPr lvl="1"/>
            <a:r>
              <a:rPr lang="en-US" dirty="0" smtClean="0"/>
              <a:t>VMT from Taxi-Sharing</a:t>
            </a:r>
          </a:p>
          <a:p>
            <a:pPr lvl="1"/>
            <a:endParaRPr lang="en-US" dirty="0"/>
          </a:p>
        </p:txBody>
      </p:sp>
    </p:spTree>
    <p:extLst>
      <p:ext uri="{BB962C8B-B14F-4D97-AF65-F5344CB8AC3E}">
        <p14:creationId xmlns:p14="http://schemas.microsoft.com/office/powerpoint/2010/main" val="1914141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Grp="1" noChangeArrowheads="1"/>
          </p:cNvSpPr>
          <p:nvPr>
            <p:ph type="subTitle" idx="1"/>
          </p:nvPr>
        </p:nvSpPr>
        <p:spPr>
          <a:xfrm>
            <a:off x="609600" y="4713288"/>
            <a:ext cx="7767637" cy="1382712"/>
          </a:xfrm>
          <a:noFill/>
        </p:spPr>
        <p:txBody>
          <a:bodyPr>
            <a:normAutofit fontScale="92500" lnSpcReduction="10000"/>
          </a:bodyPr>
          <a:lstStyle/>
          <a:p>
            <a:pPr>
              <a:spcBef>
                <a:spcPts val="0"/>
              </a:spcBef>
            </a:pPr>
            <a:r>
              <a:rPr lang="en-US" sz="3000" b="1" dirty="0" smtClean="0">
                <a:solidFill>
                  <a:srgbClr val="CC9900"/>
                </a:solidFill>
                <a:effectLst>
                  <a:outerShdw blurRad="38100" dist="38100" dir="2700000" algn="tl">
                    <a:srgbClr val="000000">
                      <a:alpha val="43137"/>
                    </a:srgbClr>
                  </a:outerShdw>
                </a:effectLst>
              </a:rPr>
              <a:t>Caroline Rodier, Ph.D.</a:t>
            </a:r>
          </a:p>
          <a:p>
            <a:pPr>
              <a:spcBef>
                <a:spcPts val="0"/>
              </a:spcBef>
            </a:pPr>
            <a:r>
              <a:rPr lang="en-US" sz="2200" b="1" dirty="0" smtClean="0">
                <a:solidFill>
                  <a:srgbClr val="CC9900"/>
                </a:solidFill>
              </a:rPr>
              <a:t>Urban Land Use and Transportation Center</a:t>
            </a:r>
          </a:p>
          <a:p>
            <a:pPr>
              <a:spcBef>
                <a:spcPts val="0"/>
              </a:spcBef>
            </a:pPr>
            <a:r>
              <a:rPr lang="en-US" sz="2100" b="1" dirty="0" smtClean="0">
                <a:solidFill>
                  <a:srgbClr val="CC9900"/>
                </a:solidFill>
              </a:rPr>
              <a:t>University of California, Davis</a:t>
            </a:r>
          </a:p>
          <a:p>
            <a:pPr>
              <a:spcBef>
                <a:spcPts val="0"/>
              </a:spcBef>
            </a:pPr>
            <a:r>
              <a:rPr lang="en-US" sz="2100" b="1" dirty="0" smtClean="0">
                <a:solidFill>
                  <a:srgbClr val="CC9900"/>
                </a:solidFill>
              </a:rPr>
              <a:t>e-mail: cjrodier@ucdavis.edu</a:t>
            </a:r>
          </a:p>
        </p:txBody>
      </p:sp>
      <p:pic>
        <p:nvPicPr>
          <p:cNvPr id="7176" name="Picture 14" descr="UC Davis"/>
          <p:cNvPicPr>
            <a:picLocks noChangeAspect="1" noChangeArrowheads="1"/>
          </p:cNvPicPr>
          <p:nvPr/>
        </p:nvPicPr>
        <p:blipFill>
          <a:blip r:embed="rId3" cstate="print"/>
          <a:srcRect/>
          <a:stretch>
            <a:fillRect/>
          </a:stretch>
        </p:blipFill>
        <p:spPr bwMode="auto">
          <a:xfrm>
            <a:off x="3429000" y="6248400"/>
            <a:ext cx="1746250" cy="490537"/>
          </a:xfrm>
          <a:prstGeom prst="rect">
            <a:avLst/>
          </a:prstGeom>
          <a:noFill/>
          <a:ln w="9525">
            <a:noFill/>
            <a:miter lim="800000"/>
            <a:headEnd/>
            <a:tailEnd/>
          </a:ln>
        </p:spPr>
      </p:pic>
      <p:pic>
        <p:nvPicPr>
          <p:cNvPr id="7177" name="Picture 15" descr="ITS"/>
          <p:cNvPicPr>
            <a:picLocks noChangeAspect="1" noChangeArrowheads="1"/>
          </p:cNvPicPr>
          <p:nvPr/>
        </p:nvPicPr>
        <p:blipFill>
          <a:blip r:embed="rId4" cstate="print"/>
          <a:srcRect r="83073" b="80251"/>
          <a:stretch>
            <a:fillRect/>
          </a:stretch>
        </p:blipFill>
        <p:spPr bwMode="auto">
          <a:xfrm>
            <a:off x="5229225" y="6248400"/>
            <a:ext cx="671512" cy="490537"/>
          </a:xfrm>
          <a:prstGeom prst="rect">
            <a:avLst/>
          </a:prstGeom>
          <a:noFill/>
          <a:ln w="9525">
            <a:noFill/>
            <a:miter lim="800000"/>
            <a:headEnd/>
            <a:tailEnd/>
          </a:ln>
        </p:spPr>
      </p:pic>
      <p:sp>
        <p:nvSpPr>
          <p:cNvPr id="11" name="Title 3"/>
          <p:cNvSpPr txBox="1">
            <a:spLocks/>
          </p:cNvSpPr>
          <p:nvPr/>
        </p:nvSpPr>
        <p:spPr>
          <a:xfrm>
            <a:off x="304800" y="3980506"/>
            <a:ext cx="83058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For any question, please</a:t>
            </a:r>
            <a:r>
              <a:rPr kumimoji="0" lang="en-US" sz="3200" b="1" i="0" u="none" strike="noStrike" kern="1200" cap="none" spc="0" normalizeH="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 contact:</a:t>
            </a:r>
            <a:endParaRPr kumimoji="0" lang="en-US" sz="32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12" name="Picture 11" descr="Delhi-BRT.jpg"/>
          <p:cNvPicPr>
            <a:picLocks noChangeAspect="1"/>
          </p:cNvPicPr>
          <p:nvPr/>
        </p:nvPicPr>
        <p:blipFill>
          <a:blip r:embed="rId5" cstate="print"/>
          <a:stretch>
            <a:fillRect/>
          </a:stretch>
        </p:blipFill>
        <p:spPr>
          <a:xfrm>
            <a:off x="3087683" y="1669224"/>
            <a:ext cx="2990516" cy="2293176"/>
          </a:xfrm>
          <a:prstGeom prst="rect">
            <a:avLst/>
          </a:prstGeom>
        </p:spPr>
      </p:pic>
      <p:pic>
        <p:nvPicPr>
          <p:cNvPr id="13" name="Picture 12" descr="image-full;max$600,600.jpg"/>
          <p:cNvPicPr>
            <a:picLocks noChangeAspect="1"/>
          </p:cNvPicPr>
          <p:nvPr/>
        </p:nvPicPr>
        <p:blipFill>
          <a:blip r:embed="rId6" cstate="print"/>
          <a:srcRect/>
          <a:stretch>
            <a:fillRect/>
          </a:stretch>
        </p:blipFill>
        <p:spPr>
          <a:xfrm>
            <a:off x="6077894" y="1667347"/>
            <a:ext cx="3048000" cy="2286000"/>
          </a:xfrm>
          <a:prstGeom prst="rect">
            <a:avLst/>
          </a:prstGeom>
        </p:spPr>
      </p:pic>
      <p:pic>
        <p:nvPicPr>
          <p:cNvPr id="14" name="Picture 13" descr="2007_02_buses.jpg"/>
          <p:cNvPicPr>
            <a:picLocks noChangeAspect="1"/>
          </p:cNvPicPr>
          <p:nvPr/>
        </p:nvPicPr>
        <p:blipFill>
          <a:blip r:embed="rId7" cstate="print"/>
          <a:srcRect r="984"/>
          <a:stretch>
            <a:fillRect/>
          </a:stretch>
        </p:blipFill>
        <p:spPr>
          <a:xfrm>
            <a:off x="21882" y="1676400"/>
            <a:ext cx="3067170" cy="2286000"/>
          </a:xfrm>
          <a:prstGeom prst="rect">
            <a:avLst/>
          </a:prstGeom>
        </p:spPr>
      </p:pic>
      <p:pic>
        <p:nvPicPr>
          <p:cNvPr id="15" name="Picture 14"/>
          <p:cNvPicPr>
            <a:picLocks noChangeAspect="1"/>
          </p:cNvPicPr>
          <p:nvPr/>
        </p:nvPicPr>
        <p:blipFill>
          <a:blip r:embed="rId8" cstate="print"/>
          <a:stretch>
            <a:fillRect/>
          </a:stretch>
        </p:blipFill>
        <p:spPr>
          <a:xfrm>
            <a:off x="304803" y="529389"/>
            <a:ext cx="8860363" cy="190500"/>
          </a:xfrm>
          <a:prstGeom prst="rect">
            <a:avLst/>
          </a:prstGeom>
        </p:spPr>
      </p:pic>
    </p:spTree>
    <p:extLst>
      <p:ext uri="{BB962C8B-B14F-4D97-AF65-F5344CB8AC3E}">
        <p14:creationId xmlns:p14="http://schemas.microsoft.com/office/powerpoint/2010/main" val="28972196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044" y="1478324"/>
            <a:ext cx="8229600" cy="4572000"/>
          </a:xfrm>
        </p:spPr>
        <p:txBody>
          <a:bodyPr>
            <a:normAutofit/>
          </a:bodyPr>
          <a:lstStyle/>
          <a:p>
            <a:r>
              <a:rPr lang="en-US" sz="3600" dirty="0" smtClean="0"/>
              <a:t>Co-Authors: Farzad Alemi &amp; Dylan Smith</a:t>
            </a:r>
          </a:p>
          <a:p>
            <a:r>
              <a:rPr lang="en-US" sz="3600" dirty="0" smtClean="0"/>
              <a:t>Thank You to Our Funders!</a:t>
            </a:r>
          </a:p>
          <a:p>
            <a:pPr lvl="1"/>
            <a:r>
              <a:rPr lang="en-US" dirty="0" smtClean="0"/>
              <a:t>Mineta </a:t>
            </a:r>
            <a:r>
              <a:rPr lang="en-US" dirty="0"/>
              <a:t>Transportation Institute</a:t>
            </a:r>
          </a:p>
          <a:p>
            <a:pPr lvl="1"/>
            <a:r>
              <a:rPr lang="en-US" dirty="0" smtClean="0"/>
              <a:t>California </a:t>
            </a:r>
            <a:r>
              <a:rPr lang="en-US" dirty="0"/>
              <a:t>Department of Transportation</a:t>
            </a:r>
          </a:p>
          <a:p>
            <a:pPr lvl="1"/>
            <a:r>
              <a:rPr lang="en-US" dirty="0" smtClean="0"/>
              <a:t>Honda </a:t>
            </a:r>
            <a:r>
              <a:rPr lang="en-US" dirty="0"/>
              <a:t>Endowment</a:t>
            </a:r>
          </a:p>
          <a:p>
            <a:pPr lvl="1"/>
            <a:r>
              <a:rPr lang="en-US" dirty="0" smtClean="0"/>
              <a:t>Sustainable Transportation Energy Pathways</a:t>
            </a:r>
          </a:p>
          <a:p>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7" name="TextBox 6"/>
          <p:cNvSpPr txBox="1"/>
          <p:nvPr/>
        </p:nvSpPr>
        <p:spPr>
          <a:xfrm>
            <a:off x="283637" y="-12711"/>
            <a:ext cx="7477886" cy="646331"/>
          </a:xfrm>
          <a:prstGeom prst="rect">
            <a:avLst/>
          </a:prstGeom>
          <a:noFill/>
        </p:spPr>
        <p:txBody>
          <a:bodyPr wrap="square" rtlCol="0">
            <a:spAutoFit/>
          </a:bodyPr>
          <a:lstStyle/>
          <a:p>
            <a:r>
              <a:rPr lang="en-US" sz="3600" b="1" dirty="0" smtClean="0">
                <a:solidFill>
                  <a:srgbClr val="002666"/>
                </a:solidFill>
                <a:latin typeface="Lucida Sans"/>
                <a:cs typeface="Lucida Sans"/>
              </a:rPr>
              <a:t>Acknowledgments </a:t>
            </a:r>
            <a:endParaRPr lang="en-US" sz="3600" b="1" dirty="0">
              <a:solidFill>
                <a:srgbClr val="002666"/>
              </a:solidFill>
              <a:latin typeface="Lucida Sans"/>
              <a:cs typeface="Lucida Sans"/>
            </a:endParaRPr>
          </a:p>
        </p:txBody>
      </p:sp>
      <p:pic>
        <p:nvPicPr>
          <p:cNvPr id="10" name="Picture 4" descr="C:\Users\jmurdock\Desktop\USDAVISSealb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118" y="5533285"/>
            <a:ext cx="1351933" cy="11231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stretch>
            <a:fillRect/>
          </a:stretch>
        </p:blipFill>
        <p:spPr>
          <a:xfrm>
            <a:off x="283637" y="838200"/>
            <a:ext cx="8860363" cy="190500"/>
          </a:xfrm>
          <a:prstGeom prst="rect">
            <a:avLst/>
          </a:prstGeom>
        </p:spPr>
      </p:pic>
      <p:pic>
        <p:nvPicPr>
          <p:cNvPr id="11" name="Picture 14" descr="UC Davis"/>
          <p:cNvPicPr>
            <a:picLocks noChangeAspect="1" noChangeArrowheads="1"/>
          </p:cNvPicPr>
          <p:nvPr/>
        </p:nvPicPr>
        <p:blipFill>
          <a:blip r:embed="rId6" cstate="print"/>
          <a:srcRect/>
          <a:stretch>
            <a:fillRect/>
          </a:stretch>
        </p:blipFill>
        <p:spPr bwMode="auto">
          <a:xfrm>
            <a:off x="4876800" y="6096000"/>
            <a:ext cx="1746250" cy="490537"/>
          </a:xfrm>
          <a:prstGeom prst="rect">
            <a:avLst/>
          </a:prstGeom>
          <a:noFill/>
          <a:ln w="9525">
            <a:noFill/>
            <a:miter lim="800000"/>
            <a:headEnd/>
            <a:tailEnd/>
          </a:ln>
        </p:spPr>
      </p:pic>
      <p:pic>
        <p:nvPicPr>
          <p:cNvPr id="12" name="Picture 15" descr="ITS"/>
          <p:cNvPicPr>
            <a:picLocks noChangeAspect="1" noChangeArrowheads="1"/>
          </p:cNvPicPr>
          <p:nvPr/>
        </p:nvPicPr>
        <p:blipFill>
          <a:blip r:embed="rId7" cstate="print"/>
          <a:srcRect r="83073" b="80251"/>
          <a:stretch>
            <a:fillRect/>
          </a:stretch>
        </p:blipFill>
        <p:spPr bwMode="auto">
          <a:xfrm>
            <a:off x="6623050" y="6074497"/>
            <a:ext cx="671512" cy="490537"/>
          </a:xfrm>
          <a:prstGeom prst="rect">
            <a:avLst/>
          </a:prstGeom>
          <a:noFill/>
          <a:ln w="9525">
            <a:noFill/>
            <a:miter lim="800000"/>
            <a:headEnd/>
            <a:tailEnd/>
          </a:ln>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580" y="5096827"/>
            <a:ext cx="68580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007058"/>
      </p:ext>
    </p:extLst>
  </p:cSld>
  <p:clrMapOvr>
    <a:masterClrMapping/>
  </p:clrMapOvr>
  <mc:AlternateContent xmlns:mc="http://schemas.openxmlformats.org/markup-compatibility/2006">
    <mc:Choice xmlns:p14="http://schemas.microsoft.com/office/powerpoint/2010/main" Requires="p14">
      <p:transition spd="slow" p14:dur="2000" advTm="31262"/>
    </mc:Choice>
    <mc:Fallback>
      <p:transition spd="slow" advTm="312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058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070640"/>
      </p:ext>
    </p:extLst>
  </p:cSld>
  <p:clrMapOvr>
    <a:masterClrMapping/>
  </p:clrMapOvr>
  <mc:AlternateContent xmlns:mc="http://schemas.openxmlformats.org/markup-compatibility/2006">
    <mc:Choice xmlns:p14="http://schemas.microsoft.com/office/powerpoint/2010/main" Requires="p14">
      <p:transition spd="slow" p14:dur="2000" advTm="20329"/>
    </mc:Choice>
    <mc:Fallback>
      <p:transition spd="slow" advTm="2032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029200"/>
          </a:xfrm>
        </p:spPr>
        <p:txBody>
          <a:bodyPr>
            <a:normAutofit/>
          </a:bodyPr>
          <a:lstStyle/>
          <a:p>
            <a:r>
              <a:rPr lang="en-US" sz="3600" dirty="0"/>
              <a:t>New vehicle </a:t>
            </a:r>
            <a:r>
              <a:rPr lang="en-US" sz="3600" dirty="0" smtClean="0"/>
              <a:t>&amp; </a:t>
            </a:r>
            <a:r>
              <a:rPr lang="en-US" sz="3600" dirty="0"/>
              <a:t>fuel technology necessary, but not sufficient, to meet </a:t>
            </a:r>
            <a:r>
              <a:rPr lang="en-US" sz="3600" dirty="0" smtClean="0"/>
              <a:t>GHG goals</a:t>
            </a:r>
            <a:endParaRPr lang="en-US" sz="3600" dirty="0"/>
          </a:p>
          <a:p>
            <a:r>
              <a:rPr lang="en-US" sz="3600" dirty="0"/>
              <a:t>Demand management </a:t>
            </a:r>
            <a:r>
              <a:rPr lang="en-US" sz="3600" dirty="0" smtClean="0"/>
              <a:t>strategies (land use, transit &amp; </a:t>
            </a:r>
            <a:r>
              <a:rPr lang="en-US" sz="3600" dirty="0"/>
              <a:t>auto </a:t>
            </a:r>
            <a:r>
              <a:rPr lang="en-US" sz="3600" dirty="0" smtClean="0"/>
              <a:t>pricing) </a:t>
            </a:r>
            <a:r>
              <a:rPr lang="en-US" sz="3600" dirty="0"/>
              <a:t>also needed</a:t>
            </a:r>
          </a:p>
          <a:p>
            <a:r>
              <a:rPr lang="en-US" sz="3600" dirty="0" smtClean="0"/>
              <a:t>More recently, newly introduced dynamic ridesharing systems also shows promise</a:t>
            </a:r>
          </a:p>
          <a:p>
            <a:pPr lvl="1"/>
            <a:r>
              <a:rPr lang="en-US" dirty="0" smtClean="0"/>
              <a:t>However, there is very little research on potential travel effects, especially at a regional scale.</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6" name="Picture 5"/>
          <p:cNvPicPr>
            <a:picLocks noChangeAspect="1"/>
          </p:cNvPicPr>
          <p:nvPr/>
        </p:nvPicPr>
        <p:blipFill>
          <a:blip r:embed="rId4" cstate="print"/>
          <a:stretch>
            <a:fillRect/>
          </a:stretch>
        </p:blipFill>
        <p:spPr>
          <a:xfrm>
            <a:off x="304803" y="719889"/>
            <a:ext cx="8860363" cy="190500"/>
          </a:xfrm>
          <a:prstGeom prst="rect">
            <a:avLst/>
          </a:prstGeom>
        </p:spPr>
      </p:pic>
      <p:sp>
        <p:nvSpPr>
          <p:cNvPr id="7" name="TextBox 6"/>
          <p:cNvSpPr txBox="1"/>
          <p:nvPr/>
        </p:nvSpPr>
        <p:spPr>
          <a:xfrm>
            <a:off x="228332" y="30480"/>
            <a:ext cx="7477886" cy="646331"/>
          </a:xfrm>
          <a:prstGeom prst="rect">
            <a:avLst/>
          </a:prstGeom>
          <a:noFill/>
        </p:spPr>
        <p:txBody>
          <a:bodyPr wrap="square" rtlCol="0">
            <a:spAutoFit/>
          </a:bodyPr>
          <a:lstStyle/>
          <a:p>
            <a:r>
              <a:rPr lang="en-US" sz="3600" b="1" dirty="0">
                <a:solidFill>
                  <a:srgbClr val="002666"/>
                </a:solidFill>
                <a:latin typeface="Lucida Sans"/>
                <a:cs typeface="Lucida Sans"/>
              </a:rPr>
              <a:t>Introduction</a:t>
            </a:r>
          </a:p>
        </p:txBody>
      </p:sp>
      <p:pic>
        <p:nvPicPr>
          <p:cNvPr id="8" name="Picture 14" descr="UC Davis"/>
          <p:cNvPicPr>
            <a:picLocks noChangeAspect="1" noChangeArrowheads="1"/>
          </p:cNvPicPr>
          <p:nvPr/>
        </p:nvPicPr>
        <p:blipFill>
          <a:blip r:embed="rId5" cstate="print"/>
          <a:srcRect/>
          <a:stretch>
            <a:fillRect/>
          </a:stretch>
        </p:blipFill>
        <p:spPr bwMode="auto">
          <a:xfrm>
            <a:off x="5105400" y="6163959"/>
            <a:ext cx="1746250" cy="490537"/>
          </a:xfrm>
          <a:prstGeom prst="rect">
            <a:avLst/>
          </a:prstGeom>
          <a:noFill/>
          <a:ln w="9525">
            <a:noFill/>
            <a:miter lim="800000"/>
            <a:headEnd/>
            <a:tailEnd/>
          </a:ln>
        </p:spPr>
      </p:pic>
      <p:pic>
        <p:nvPicPr>
          <p:cNvPr id="9" name="Picture 15" descr="ITS"/>
          <p:cNvPicPr>
            <a:picLocks noChangeAspect="1" noChangeArrowheads="1"/>
          </p:cNvPicPr>
          <p:nvPr/>
        </p:nvPicPr>
        <p:blipFill>
          <a:blip r:embed="rId6" cstate="print"/>
          <a:srcRect r="83073" b="80251"/>
          <a:stretch>
            <a:fillRect/>
          </a:stretch>
        </p:blipFill>
        <p:spPr bwMode="auto">
          <a:xfrm>
            <a:off x="6905625" y="6163959"/>
            <a:ext cx="671512" cy="490537"/>
          </a:xfrm>
          <a:prstGeom prst="rect">
            <a:avLst/>
          </a:prstGeom>
          <a:noFill/>
          <a:ln w="9525">
            <a:noFill/>
            <a:miter lim="800000"/>
            <a:headEnd/>
            <a:tailEnd/>
          </a:ln>
        </p:spPr>
      </p:pic>
    </p:spTree>
    <p:extLst>
      <p:ext uri="{BB962C8B-B14F-4D97-AF65-F5344CB8AC3E}">
        <p14:creationId xmlns:p14="http://schemas.microsoft.com/office/powerpoint/2010/main" val="67726763"/>
      </p:ext>
    </p:extLst>
  </p:cSld>
  <p:clrMapOvr>
    <a:masterClrMapping/>
  </p:clrMapOvr>
  <mc:AlternateContent xmlns:mc="http://schemas.openxmlformats.org/markup-compatibility/2006">
    <mc:Choice xmlns:p14="http://schemas.microsoft.com/office/powerpoint/2010/main" Requires="p14">
      <p:transition spd="slow" p14:dur="2000" advTm="36715"/>
    </mc:Choice>
    <mc:Fallback>
      <p:transition spd="slow" advTm="3671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320"/>
            <a:ext cx="8382000" cy="5059680"/>
          </a:xfrm>
        </p:spPr>
        <p:txBody>
          <a:bodyPr>
            <a:noAutofit/>
          </a:bodyPr>
          <a:lstStyle/>
          <a:p>
            <a:r>
              <a:rPr lang="en-US" sz="4000" dirty="0" smtClean="0"/>
              <a:t>San </a:t>
            </a:r>
            <a:r>
              <a:rPr lang="en-US" sz="4000" dirty="0"/>
              <a:t>Francisco Bay Area Activity Based Travel </a:t>
            </a:r>
            <a:r>
              <a:rPr lang="en-US" sz="4000" dirty="0" smtClean="0"/>
              <a:t>Model (2010)</a:t>
            </a:r>
          </a:p>
          <a:p>
            <a:r>
              <a:rPr lang="en-US" sz="4000" dirty="0" smtClean="0"/>
              <a:t>What </a:t>
            </a:r>
            <a:r>
              <a:rPr lang="en-US" sz="4000" dirty="0"/>
              <a:t>is the potential magnitude </a:t>
            </a:r>
            <a:r>
              <a:rPr lang="en-US" sz="4000" dirty="0" smtClean="0"/>
              <a:t>VMT reduction from </a:t>
            </a:r>
            <a:r>
              <a:rPr lang="en-US" sz="4000" dirty="0"/>
              <a:t>dynamic </a:t>
            </a:r>
            <a:r>
              <a:rPr lang="en-US" sz="4000" dirty="0" smtClean="0"/>
              <a:t>ridesharing?</a:t>
            </a:r>
          </a:p>
          <a:p>
            <a:r>
              <a:rPr lang="en-US" sz="4000" dirty="0" smtClean="0"/>
              <a:t>How </a:t>
            </a:r>
            <a:r>
              <a:rPr lang="en-US" sz="4000" dirty="0"/>
              <a:t>might </a:t>
            </a:r>
            <a:r>
              <a:rPr lang="en-US" sz="4000" dirty="0" smtClean="0"/>
              <a:t>land use, transit, and auto pricing interact with these services and change </a:t>
            </a:r>
            <a:r>
              <a:rPr lang="en-US" sz="4000" dirty="0"/>
              <a:t>VMT/GHG </a:t>
            </a:r>
            <a:r>
              <a:rPr lang="en-US" sz="4000" dirty="0" smtClean="0"/>
              <a:t>reductions? </a:t>
            </a:r>
          </a:p>
          <a:p>
            <a:endParaRPr lang="en-US" sz="4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4" cstate="print"/>
          <a:stretch>
            <a:fillRect/>
          </a:stretch>
        </p:blipFill>
        <p:spPr>
          <a:xfrm>
            <a:off x="304803" y="719889"/>
            <a:ext cx="8860363" cy="190500"/>
          </a:xfrm>
          <a:prstGeom prst="rect">
            <a:avLst/>
          </a:prstGeom>
        </p:spPr>
      </p:pic>
      <p:sp>
        <p:nvSpPr>
          <p:cNvPr id="7" name="TextBox 6"/>
          <p:cNvSpPr txBox="1"/>
          <p:nvPr/>
        </p:nvSpPr>
        <p:spPr>
          <a:xfrm>
            <a:off x="228332" y="0"/>
            <a:ext cx="7477886" cy="646331"/>
          </a:xfrm>
          <a:prstGeom prst="rect">
            <a:avLst/>
          </a:prstGeom>
          <a:noFill/>
        </p:spPr>
        <p:txBody>
          <a:bodyPr wrap="square" rtlCol="0">
            <a:spAutoFit/>
          </a:bodyPr>
          <a:lstStyle/>
          <a:p>
            <a:r>
              <a:rPr lang="en-US" sz="3600" b="1" dirty="0" smtClean="0">
                <a:solidFill>
                  <a:srgbClr val="002666"/>
                </a:solidFill>
                <a:latin typeface="Lucida Sans"/>
                <a:cs typeface="Lucida Sans"/>
              </a:rPr>
              <a:t>Study: Case and Questions</a:t>
            </a:r>
            <a:endParaRPr lang="en-US" sz="3600" b="1" dirty="0">
              <a:solidFill>
                <a:srgbClr val="002666"/>
              </a:solidFill>
              <a:latin typeface="Lucida Sans"/>
              <a:cs typeface="Lucida Sans"/>
            </a:endParaRPr>
          </a:p>
        </p:txBody>
      </p:sp>
      <p:pic>
        <p:nvPicPr>
          <p:cNvPr id="8" name="Picture 14" descr="UC Davis"/>
          <p:cNvPicPr>
            <a:picLocks noChangeAspect="1" noChangeArrowheads="1"/>
          </p:cNvPicPr>
          <p:nvPr/>
        </p:nvPicPr>
        <p:blipFill>
          <a:blip r:embed="rId5" cstate="print"/>
          <a:srcRect/>
          <a:stretch>
            <a:fillRect/>
          </a:stretch>
        </p:blipFill>
        <p:spPr bwMode="auto">
          <a:xfrm>
            <a:off x="5959968" y="6231182"/>
            <a:ext cx="1746250" cy="490537"/>
          </a:xfrm>
          <a:prstGeom prst="rect">
            <a:avLst/>
          </a:prstGeom>
          <a:noFill/>
          <a:ln w="9525">
            <a:noFill/>
            <a:miter lim="800000"/>
            <a:headEnd/>
            <a:tailEnd/>
          </a:ln>
        </p:spPr>
      </p:pic>
      <p:pic>
        <p:nvPicPr>
          <p:cNvPr id="9" name="Picture 15" descr="ITS"/>
          <p:cNvPicPr>
            <a:picLocks noChangeAspect="1" noChangeArrowheads="1"/>
          </p:cNvPicPr>
          <p:nvPr/>
        </p:nvPicPr>
        <p:blipFill>
          <a:blip r:embed="rId6" cstate="print"/>
          <a:srcRect r="83073" b="80251"/>
          <a:stretch>
            <a:fillRect/>
          </a:stretch>
        </p:blipFill>
        <p:spPr bwMode="auto">
          <a:xfrm>
            <a:off x="7760193" y="6231182"/>
            <a:ext cx="671512" cy="490537"/>
          </a:xfrm>
          <a:prstGeom prst="rect">
            <a:avLst/>
          </a:prstGeom>
          <a:noFill/>
          <a:ln w="9525">
            <a:noFill/>
            <a:miter lim="800000"/>
            <a:headEnd/>
            <a:tailEnd/>
          </a:ln>
        </p:spPr>
      </p:pic>
    </p:spTree>
    <p:extLst>
      <p:ext uri="{BB962C8B-B14F-4D97-AF65-F5344CB8AC3E}">
        <p14:creationId xmlns:p14="http://schemas.microsoft.com/office/powerpoint/2010/main" val="1861390494"/>
      </p:ext>
    </p:extLst>
  </p:cSld>
  <p:clrMapOvr>
    <a:masterClrMapping/>
  </p:clrMapOvr>
  <mc:AlternateContent xmlns:mc="http://schemas.openxmlformats.org/markup-compatibility/2006">
    <mc:Choice xmlns:p14="http://schemas.microsoft.com/office/powerpoint/2010/main" Requires="p14">
      <p:transition spd="slow" p14:dur="2000" advTm="28387"/>
    </mc:Choice>
    <mc:Fallback>
      <p:transition spd="slow" advTm="2838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953000"/>
          </a:xfrm>
        </p:spPr>
        <p:txBody>
          <a:bodyPr>
            <a:normAutofit/>
          </a:bodyPr>
          <a:lstStyle/>
          <a:p>
            <a:r>
              <a:rPr lang="en-US" sz="3600" dirty="0"/>
              <a:t>Automatically matches </a:t>
            </a:r>
            <a:r>
              <a:rPr lang="en-US" sz="3600" dirty="0" smtClean="0"/>
              <a:t>drivers &amp; riders </a:t>
            </a:r>
            <a:r>
              <a:rPr lang="en-US" sz="3600" dirty="0"/>
              <a:t>with similar spatial </a:t>
            </a:r>
            <a:r>
              <a:rPr lang="en-US" sz="3600" dirty="0" smtClean="0"/>
              <a:t>&amp; </a:t>
            </a:r>
            <a:r>
              <a:rPr lang="en-US" sz="3600" dirty="0"/>
              <a:t>temporal constraints </a:t>
            </a:r>
          </a:p>
          <a:p>
            <a:r>
              <a:rPr lang="en-US" sz="3600" dirty="0"/>
              <a:t>Communicates match in advance or on demand (e.g., 15 to 60 </a:t>
            </a:r>
            <a:r>
              <a:rPr lang="en-US" sz="3600" dirty="0" smtClean="0"/>
              <a:t>seconds)</a:t>
            </a:r>
          </a:p>
          <a:p>
            <a:r>
              <a:rPr lang="en-US" sz="3600" dirty="0" smtClean="0"/>
              <a:t>Smart phone application</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5"/>
          <p:cNvPicPr>
            <a:picLocks noChangeAspect="1"/>
          </p:cNvPicPr>
          <p:nvPr/>
        </p:nvPicPr>
        <p:blipFill>
          <a:blip r:embed="rId3" cstate="print"/>
          <a:stretch>
            <a:fillRect/>
          </a:stretch>
        </p:blipFill>
        <p:spPr>
          <a:xfrm>
            <a:off x="304803" y="838200"/>
            <a:ext cx="8860363" cy="190500"/>
          </a:xfrm>
          <a:prstGeom prst="rect">
            <a:avLst/>
          </a:prstGeom>
        </p:spPr>
      </p:pic>
      <p:sp>
        <p:nvSpPr>
          <p:cNvPr id="7" name="TextBox 6"/>
          <p:cNvSpPr txBox="1"/>
          <p:nvPr/>
        </p:nvSpPr>
        <p:spPr>
          <a:xfrm>
            <a:off x="228332" y="0"/>
            <a:ext cx="7477886" cy="646331"/>
          </a:xfrm>
          <a:prstGeom prst="rect">
            <a:avLst/>
          </a:prstGeom>
          <a:noFill/>
        </p:spPr>
        <p:txBody>
          <a:bodyPr wrap="square" rtlCol="0">
            <a:spAutoFit/>
          </a:bodyPr>
          <a:lstStyle/>
          <a:p>
            <a:r>
              <a:rPr lang="en-US" sz="3600" b="1" dirty="0">
                <a:solidFill>
                  <a:srgbClr val="002666"/>
                </a:solidFill>
                <a:latin typeface="Lucida Sans"/>
                <a:cs typeface="Lucida Sans"/>
              </a:rPr>
              <a:t>Dynamic </a:t>
            </a:r>
            <a:r>
              <a:rPr lang="en-US" sz="3600" b="1" dirty="0" smtClean="0">
                <a:solidFill>
                  <a:srgbClr val="002666"/>
                </a:solidFill>
                <a:latin typeface="Lucida Sans"/>
                <a:cs typeface="Lucida Sans"/>
              </a:rPr>
              <a:t>Ridesharing </a:t>
            </a:r>
            <a:endParaRPr lang="en-US" sz="3600" b="1" dirty="0">
              <a:solidFill>
                <a:srgbClr val="002666"/>
              </a:solidFill>
              <a:latin typeface="Lucida Sans"/>
              <a:cs typeface="Lucida Sans"/>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1"/>
            <a:ext cx="3311641" cy="26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209400"/>
            <a:ext cx="4038600" cy="221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876858"/>
      </p:ext>
    </p:extLst>
  </p:cSld>
  <p:clrMapOvr>
    <a:masterClrMapping/>
  </p:clrMapOvr>
  <mc:AlternateContent xmlns:mc="http://schemas.openxmlformats.org/markup-compatibility/2006">
    <mc:Choice xmlns:p14="http://schemas.microsoft.com/office/powerpoint/2010/main" Requires="p14">
      <p:transition spd="slow" p14:dur="2000" advTm="39053"/>
    </mc:Choice>
    <mc:Fallback>
      <p:transition spd="slow" advTm="3905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610600" cy="508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stretch>
            <a:fillRect/>
          </a:stretch>
        </p:blipFill>
        <p:spPr>
          <a:xfrm>
            <a:off x="283637" y="790873"/>
            <a:ext cx="8860363" cy="190500"/>
          </a:xfrm>
          <a:prstGeom prst="rect">
            <a:avLst/>
          </a:prstGeom>
        </p:spPr>
      </p:pic>
      <p:sp>
        <p:nvSpPr>
          <p:cNvPr id="10" name="TextBox 9"/>
          <p:cNvSpPr txBox="1"/>
          <p:nvPr/>
        </p:nvSpPr>
        <p:spPr>
          <a:xfrm>
            <a:off x="228332" y="28873"/>
            <a:ext cx="7925068" cy="1015663"/>
          </a:xfrm>
          <a:prstGeom prst="rect">
            <a:avLst/>
          </a:prstGeom>
          <a:noFill/>
        </p:spPr>
        <p:txBody>
          <a:bodyPr wrap="square" rtlCol="0">
            <a:spAutoFit/>
          </a:bodyPr>
          <a:lstStyle/>
          <a:p>
            <a:r>
              <a:rPr lang="en-US" sz="3200" b="1" dirty="0" smtClean="0">
                <a:solidFill>
                  <a:srgbClr val="002666"/>
                </a:solidFill>
                <a:latin typeface="Lucida Sans"/>
                <a:cs typeface="Lucida Sans"/>
              </a:rPr>
              <a:t>Smart Phone App: Lyft Line</a:t>
            </a:r>
          </a:p>
          <a:p>
            <a:endParaRPr lang="en-US" sz="2800" b="1" dirty="0">
              <a:solidFill>
                <a:srgbClr val="002666"/>
              </a:solidFill>
              <a:latin typeface="Lucida Sans"/>
              <a:cs typeface="Lucida Sans"/>
            </a:endParaRPr>
          </a:p>
        </p:txBody>
      </p:sp>
    </p:spTree>
    <p:extLst>
      <p:ext uri="{BB962C8B-B14F-4D97-AF65-F5344CB8AC3E}">
        <p14:creationId xmlns:p14="http://schemas.microsoft.com/office/powerpoint/2010/main" val="652341109"/>
      </p:ext>
    </p:extLst>
  </p:cSld>
  <p:clrMapOvr>
    <a:masterClrMapping/>
  </p:clrMapOvr>
  <mc:AlternateContent xmlns:mc="http://schemas.openxmlformats.org/markup-compatibility/2006">
    <mc:Choice xmlns:p14="http://schemas.microsoft.com/office/powerpoint/2010/main" Requires="p14">
      <p:transition spd="slow" p14:dur="2000" advTm="20043"/>
    </mc:Choice>
    <mc:Fallback>
      <p:transition spd="slow" advTm="2004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782" y="1600199"/>
            <a:ext cx="4921603" cy="452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stretch>
            <a:fillRect/>
          </a:stretch>
        </p:blipFill>
        <p:spPr>
          <a:xfrm>
            <a:off x="283637" y="790873"/>
            <a:ext cx="8860363" cy="190500"/>
          </a:xfrm>
          <a:prstGeom prst="rect">
            <a:avLst/>
          </a:prstGeom>
        </p:spPr>
      </p:pic>
      <p:sp>
        <p:nvSpPr>
          <p:cNvPr id="9" name="TextBox 8"/>
          <p:cNvSpPr txBox="1"/>
          <p:nvPr/>
        </p:nvSpPr>
        <p:spPr>
          <a:xfrm>
            <a:off x="228332" y="252264"/>
            <a:ext cx="7925068" cy="1077218"/>
          </a:xfrm>
          <a:prstGeom prst="rect">
            <a:avLst/>
          </a:prstGeom>
          <a:noFill/>
        </p:spPr>
        <p:txBody>
          <a:bodyPr wrap="square" rtlCol="0">
            <a:spAutoFit/>
          </a:bodyPr>
          <a:lstStyle/>
          <a:p>
            <a:r>
              <a:rPr lang="en-US" sz="3600" b="1" dirty="0" smtClean="0">
                <a:solidFill>
                  <a:srgbClr val="002666"/>
                </a:solidFill>
                <a:latin typeface="Lucida Sans"/>
                <a:cs typeface="Lucida Sans"/>
              </a:rPr>
              <a:t>Peer-to-Peer Model</a:t>
            </a:r>
          </a:p>
          <a:p>
            <a:endParaRPr lang="en-US" sz="2800" b="1" dirty="0">
              <a:solidFill>
                <a:srgbClr val="002666"/>
              </a:solidFill>
              <a:latin typeface="Lucida Sans"/>
              <a:cs typeface="Lucida Sans"/>
            </a:endParaRPr>
          </a:p>
        </p:txBody>
      </p:sp>
      <p:sp>
        <p:nvSpPr>
          <p:cNvPr id="10" name="Content Placeholder 9"/>
          <p:cNvSpPr>
            <a:spLocks noGrp="1"/>
          </p:cNvSpPr>
          <p:nvPr>
            <p:ph sz="half" idx="4294967295"/>
          </p:nvPr>
        </p:nvSpPr>
        <p:spPr>
          <a:xfrm>
            <a:off x="0" y="1600200"/>
            <a:ext cx="4211638" cy="4525963"/>
          </a:xfrm>
        </p:spPr>
        <p:txBody>
          <a:bodyPr>
            <a:normAutofit/>
          </a:bodyPr>
          <a:lstStyle/>
          <a:p>
            <a:pPr marL="685800" lvl="1" indent="-457200">
              <a:lnSpc>
                <a:spcPct val="90000"/>
              </a:lnSpc>
              <a:buFont typeface="Arial" panose="020B0604020202020204" pitchFamily="34" charset="0"/>
              <a:buChar char="•"/>
            </a:pPr>
            <a:r>
              <a:rPr lang="en-US" sz="3600" i="1" dirty="0" err="1" smtClean="0"/>
              <a:t>Zimride</a:t>
            </a:r>
            <a:r>
              <a:rPr lang="en-US" sz="3600" i="1" dirty="0" smtClean="0"/>
              <a:t> </a:t>
            </a:r>
            <a:r>
              <a:rPr lang="en-US" sz="3600" i="1" dirty="0"/>
              <a:t>&amp; </a:t>
            </a:r>
            <a:r>
              <a:rPr lang="en-US" sz="3600" i="1" dirty="0" err="1" smtClean="0"/>
              <a:t>Carma</a:t>
            </a:r>
            <a:endParaRPr lang="en-US" sz="3600" i="1" dirty="0" smtClean="0"/>
          </a:p>
          <a:p>
            <a:pPr marL="685800" lvl="1" indent="-457200">
              <a:lnSpc>
                <a:spcPct val="90000"/>
              </a:lnSpc>
              <a:buFont typeface="Arial" panose="020B0604020202020204" pitchFamily="34" charset="0"/>
              <a:buChar char="•"/>
            </a:pPr>
            <a:r>
              <a:rPr lang="en-US" sz="3600" dirty="0" smtClean="0"/>
              <a:t>Driver’s car</a:t>
            </a:r>
          </a:p>
          <a:p>
            <a:pPr marL="685800" lvl="1" indent="-457200">
              <a:lnSpc>
                <a:spcPct val="90000"/>
              </a:lnSpc>
              <a:buFont typeface="Arial" panose="020B0604020202020204" pitchFamily="34" charset="0"/>
              <a:buChar char="•"/>
            </a:pPr>
            <a:r>
              <a:rPr lang="en-US" sz="3600" dirty="0" smtClean="0"/>
              <a:t>Rider fee:</a:t>
            </a:r>
          </a:p>
          <a:p>
            <a:pPr marL="1085850" lvl="2" indent="-457200">
              <a:lnSpc>
                <a:spcPct val="90000"/>
              </a:lnSpc>
            </a:pPr>
            <a:r>
              <a:rPr lang="en-US" sz="3600" dirty="0" smtClean="0"/>
              <a:t>Reimburse cost</a:t>
            </a:r>
          </a:p>
          <a:p>
            <a:pPr marL="1085850" lvl="2" indent="-457200">
              <a:lnSpc>
                <a:spcPct val="90000"/>
              </a:lnSpc>
            </a:pPr>
            <a:r>
              <a:rPr lang="en-US" sz="3600" dirty="0" smtClean="0"/>
              <a:t>Entity pays </a:t>
            </a:r>
          </a:p>
          <a:p>
            <a:pPr marL="1085850" lvl="2" indent="-457200">
              <a:lnSpc>
                <a:spcPct val="90000"/>
              </a:lnSpc>
            </a:pPr>
            <a:r>
              <a:rPr lang="en-US" sz="3600" dirty="0" smtClean="0"/>
              <a:t>Driver shares with operator</a:t>
            </a:r>
            <a:endParaRPr lang="en-US" sz="3600" dirty="0"/>
          </a:p>
          <a:p>
            <a:endParaRPr lang="en-US" dirty="0"/>
          </a:p>
        </p:txBody>
      </p:sp>
    </p:spTree>
    <p:extLst>
      <p:ext uri="{BB962C8B-B14F-4D97-AF65-F5344CB8AC3E}">
        <p14:creationId xmlns:p14="http://schemas.microsoft.com/office/powerpoint/2010/main" val="3390555610"/>
      </p:ext>
    </p:extLst>
  </p:cSld>
  <p:clrMapOvr>
    <a:masterClrMapping/>
  </p:clrMapOvr>
  <mc:AlternateContent xmlns:mc="http://schemas.openxmlformats.org/markup-compatibility/2006">
    <mc:Choice xmlns:p14="http://schemas.microsoft.com/office/powerpoint/2010/main" Requires="p14">
      <p:transition spd="slow" p14:dur="2000" advTm="45598"/>
    </mc:Choice>
    <mc:Fallback>
      <p:transition spd="slow" advTm="4559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283637" y="790873"/>
            <a:ext cx="8860363" cy="190500"/>
          </a:xfrm>
          <a:prstGeom prst="rect">
            <a:avLst/>
          </a:prstGeom>
        </p:spPr>
      </p:pic>
      <p:sp>
        <p:nvSpPr>
          <p:cNvPr id="9" name="TextBox 8"/>
          <p:cNvSpPr txBox="1"/>
          <p:nvPr/>
        </p:nvSpPr>
        <p:spPr>
          <a:xfrm>
            <a:off x="228332" y="252264"/>
            <a:ext cx="7925068" cy="1077218"/>
          </a:xfrm>
          <a:prstGeom prst="rect">
            <a:avLst/>
          </a:prstGeom>
          <a:noFill/>
        </p:spPr>
        <p:txBody>
          <a:bodyPr wrap="square" rtlCol="0">
            <a:spAutoFit/>
          </a:bodyPr>
          <a:lstStyle/>
          <a:p>
            <a:r>
              <a:rPr lang="en-US" sz="3600" b="1" dirty="0" smtClean="0">
                <a:solidFill>
                  <a:srgbClr val="002666"/>
                </a:solidFill>
                <a:latin typeface="Lucida Sans"/>
                <a:cs typeface="Lucida Sans"/>
              </a:rPr>
              <a:t>Taxi-Sharing Model</a:t>
            </a:r>
          </a:p>
          <a:p>
            <a:endParaRPr lang="en-US" sz="2800" b="1" dirty="0">
              <a:solidFill>
                <a:srgbClr val="002666"/>
              </a:solidFill>
              <a:latin typeface="Lucida Sans"/>
              <a:cs typeface="Lucida Sans"/>
            </a:endParaRPr>
          </a:p>
        </p:txBody>
      </p:sp>
      <p:sp>
        <p:nvSpPr>
          <p:cNvPr id="10" name="Content Placeholder 9"/>
          <p:cNvSpPr>
            <a:spLocks noGrp="1"/>
          </p:cNvSpPr>
          <p:nvPr>
            <p:ph sz="half" idx="4294967295"/>
          </p:nvPr>
        </p:nvSpPr>
        <p:spPr>
          <a:xfrm>
            <a:off x="0" y="1447800"/>
            <a:ext cx="5257800" cy="4678364"/>
          </a:xfrm>
        </p:spPr>
        <p:txBody>
          <a:bodyPr>
            <a:normAutofit/>
          </a:bodyPr>
          <a:lstStyle/>
          <a:p>
            <a:pPr marL="685800" lvl="1" indent="-457200">
              <a:lnSpc>
                <a:spcPct val="90000"/>
              </a:lnSpc>
              <a:buFont typeface="Arial" panose="020B0604020202020204" pitchFamily="34" charset="0"/>
              <a:buChar char="•"/>
            </a:pPr>
            <a:r>
              <a:rPr lang="en-US" sz="3600" i="1" dirty="0" err="1" smtClean="0"/>
              <a:t>UberX</a:t>
            </a:r>
            <a:r>
              <a:rPr lang="en-US" sz="3600" i="1" dirty="0" smtClean="0"/>
              <a:t> </a:t>
            </a:r>
            <a:r>
              <a:rPr lang="en-US" sz="3600" i="1" dirty="0"/>
              <a:t>&amp; Lyft </a:t>
            </a:r>
            <a:r>
              <a:rPr lang="en-US" sz="3600" i="1" dirty="0" smtClean="0"/>
              <a:t>Line</a:t>
            </a:r>
          </a:p>
          <a:p>
            <a:pPr marL="685800" lvl="1" indent="-457200">
              <a:lnSpc>
                <a:spcPct val="90000"/>
              </a:lnSpc>
              <a:buFont typeface="Arial" panose="020B0604020202020204" pitchFamily="34" charset="0"/>
              <a:buChar char="•"/>
            </a:pPr>
            <a:r>
              <a:rPr lang="en-US" sz="3600" dirty="0" smtClean="0"/>
              <a:t>Drivers licensed </a:t>
            </a:r>
            <a:r>
              <a:rPr lang="en-US" sz="3600" dirty="0"/>
              <a:t>taxi drivers or independent </a:t>
            </a:r>
            <a:r>
              <a:rPr lang="en-US" sz="3600" dirty="0" smtClean="0"/>
              <a:t>contractors</a:t>
            </a:r>
          </a:p>
          <a:p>
            <a:pPr marL="685800" lvl="1" indent="-457200">
              <a:lnSpc>
                <a:spcPct val="90000"/>
              </a:lnSpc>
              <a:buFont typeface="Arial" panose="020B0604020202020204" pitchFamily="34" charset="0"/>
              <a:buChar char="•"/>
            </a:pPr>
            <a:r>
              <a:rPr lang="en-US" sz="3600" dirty="0" smtClean="0"/>
              <a:t>Rider fees shared </a:t>
            </a:r>
            <a:r>
              <a:rPr lang="en-US" sz="3600" dirty="0"/>
              <a:t>by driver &amp; </a:t>
            </a:r>
            <a:r>
              <a:rPr lang="en-US" sz="3600" dirty="0" smtClean="0"/>
              <a:t>operator </a:t>
            </a:r>
            <a:endParaRPr lang="en-US" sz="3600" dirty="0"/>
          </a:p>
          <a:p>
            <a:pPr marL="0" indent="0">
              <a:buNone/>
            </a:pP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42999"/>
            <a:ext cx="3795713" cy="562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93" y="4791519"/>
            <a:ext cx="3189818" cy="19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795172"/>
      </p:ext>
    </p:extLst>
  </p:cSld>
  <p:clrMapOvr>
    <a:masterClrMapping/>
  </p:clrMapOvr>
  <mc:AlternateContent xmlns:mc="http://schemas.openxmlformats.org/markup-compatibility/2006">
    <mc:Choice xmlns:p14="http://schemas.microsoft.com/office/powerpoint/2010/main" Requires="p14">
      <p:transition spd="slow" p14:dur="2000" advTm="21953"/>
    </mc:Choice>
    <mc:Fallback>
      <p:transition spd="slow" advTm="2195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4953000"/>
          </a:xfrm>
        </p:spPr>
        <p:txBody>
          <a:bodyPr>
            <a:normAutofit lnSpcReduction="10000"/>
          </a:bodyPr>
          <a:lstStyle/>
          <a:p>
            <a:r>
              <a:rPr lang="en-US" sz="3600" dirty="0" smtClean="0"/>
              <a:t>Atlanta (GA), AM commute VMT reduced by 25% with low participation rates (2%) (</a:t>
            </a:r>
            <a:r>
              <a:rPr lang="en-US" sz="3600" dirty="0" err="1" smtClean="0"/>
              <a:t>Agatz</a:t>
            </a:r>
            <a:r>
              <a:rPr lang="en-US" sz="3600" dirty="0" smtClean="0"/>
              <a:t> </a:t>
            </a:r>
            <a:r>
              <a:rPr lang="en-US" sz="3600" dirty="0"/>
              <a:t>et al</a:t>
            </a:r>
            <a:r>
              <a:rPr lang="en-US" sz="3600" dirty="0" smtClean="0"/>
              <a:t>., 2011</a:t>
            </a:r>
            <a:r>
              <a:rPr lang="en-US" sz="3600" dirty="0"/>
              <a:t>) </a:t>
            </a:r>
            <a:endParaRPr lang="en-US" sz="3600" dirty="0" smtClean="0"/>
          </a:p>
          <a:p>
            <a:r>
              <a:rPr lang="en-US" sz="3600" dirty="0" smtClean="0"/>
              <a:t>Austin (TX), daily VMT reduced by 10% when automated vehicles use a shared use vehicle operational model (</a:t>
            </a:r>
            <a:r>
              <a:rPr lang="en-US" sz="3600" dirty="0" err="1"/>
              <a:t>Fagnant</a:t>
            </a:r>
            <a:r>
              <a:rPr lang="en-US" sz="3600" dirty="0"/>
              <a:t> and </a:t>
            </a:r>
            <a:r>
              <a:rPr lang="en-US" sz="3600" dirty="0" smtClean="0"/>
              <a:t>Kockelman, 2015</a:t>
            </a:r>
            <a:r>
              <a:rPr lang="en-US" sz="3600" dirty="0"/>
              <a:t>) </a:t>
            </a:r>
          </a:p>
          <a:p>
            <a:pPr lvl="1"/>
            <a:r>
              <a:rPr lang="en-US" dirty="0" smtClean="0"/>
              <a:t>Both studies fix travel demand in their simulations, i.e., don’t represent induced travel effects and thus may over-estimate VMT reductions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199274"/>
            <a:ext cx="37042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6" name="Picture 5"/>
          <p:cNvPicPr>
            <a:picLocks noChangeAspect="1"/>
          </p:cNvPicPr>
          <p:nvPr/>
        </p:nvPicPr>
        <p:blipFill>
          <a:blip r:embed="rId4" cstate="print"/>
          <a:stretch>
            <a:fillRect/>
          </a:stretch>
        </p:blipFill>
        <p:spPr>
          <a:xfrm>
            <a:off x="283637" y="910388"/>
            <a:ext cx="8860363" cy="190500"/>
          </a:xfrm>
          <a:prstGeom prst="rect">
            <a:avLst/>
          </a:prstGeom>
        </p:spPr>
      </p:pic>
      <p:sp>
        <p:nvSpPr>
          <p:cNvPr id="7" name="TextBox 6"/>
          <p:cNvSpPr txBox="1"/>
          <p:nvPr/>
        </p:nvSpPr>
        <p:spPr>
          <a:xfrm>
            <a:off x="228332" y="310224"/>
            <a:ext cx="8229868" cy="646331"/>
          </a:xfrm>
          <a:prstGeom prst="rect">
            <a:avLst/>
          </a:prstGeom>
          <a:noFill/>
        </p:spPr>
        <p:txBody>
          <a:bodyPr wrap="square" rtlCol="0">
            <a:spAutoFit/>
          </a:bodyPr>
          <a:lstStyle/>
          <a:p>
            <a:r>
              <a:rPr lang="en-US" sz="3600" b="1" dirty="0">
                <a:solidFill>
                  <a:srgbClr val="002666"/>
                </a:solidFill>
                <a:latin typeface="Lucida Sans"/>
                <a:cs typeface="Lucida Sans"/>
              </a:rPr>
              <a:t>Literature </a:t>
            </a:r>
            <a:r>
              <a:rPr lang="en-US" sz="3600" b="1" dirty="0" smtClean="0">
                <a:solidFill>
                  <a:srgbClr val="002666"/>
                </a:solidFill>
                <a:latin typeface="Lucida Sans"/>
                <a:cs typeface="Lucida Sans"/>
              </a:rPr>
              <a:t>Review</a:t>
            </a:r>
            <a:endParaRPr lang="en-US" sz="3600" b="1" dirty="0">
              <a:solidFill>
                <a:srgbClr val="002666"/>
              </a:solidFill>
              <a:latin typeface="Lucida Sans"/>
              <a:cs typeface="Lucida Sans"/>
            </a:endParaRPr>
          </a:p>
        </p:txBody>
      </p:sp>
    </p:spTree>
    <p:extLst>
      <p:ext uri="{BB962C8B-B14F-4D97-AF65-F5344CB8AC3E}">
        <p14:creationId xmlns:p14="http://schemas.microsoft.com/office/powerpoint/2010/main" val="3555379900"/>
      </p:ext>
    </p:extLst>
  </p:cSld>
  <p:clrMapOvr>
    <a:masterClrMapping/>
  </p:clrMapOvr>
  <mc:AlternateContent xmlns:mc="http://schemas.openxmlformats.org/markup-compatibility/2006">
    <mc:Choice xmlns:p14="http://schemas.microsoft.com/office/powerpoint/2010/main" Requires="p14">
      <p:transition spd="slow" p14:dur="2000" advTm="74781"/>
    </mc:Choice>
    <mc:Fallback>
      <p:transition spd="slow" advTm="7478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5238</TotalTime>
  <Words>1931</Words>
  <Application>Microsoft Office PowerPoint</Application>
  <PresentationFormat>On-screen Show (4:3)</PresentationFormat>
  <Paragraphs>204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Dynamic Ridesharing:  An Exploration of the Potential for Vehicle Miles Traveled and Greenhouse Gas Reductions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Cruising and On-Street Parking Pricing: A Difference-in-Difference Analysis of Measured Parking  Search Time and Distance in San Francisco</dc:title>
  <dc:creator>farzad alemi</dc:creator>
  <cp:lastModifiedBy>Caroline</cp:lastModifiedBy>
  <cp:revision>143</cp:revision>
  <cp:lastPrinted>2015-05-13T16:58:45Z</cp:lastPrinted>
  <dcterms:created xsi:type="dcterms:W3CDTF">2006-08-16T00:00:00Z</dcterms:created>
  <dcterms:modified xsi:type="dcterms:W3CDTF">2015-05-13T17:32:09Z</dcterms:modified>
</cp:coreProperties>
</file>