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mp4" ContentType="video/unknown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8" r:id="rId2"/>
    <p:sldId id="259" r:id="rId3"/>
    <p:sldId id="261" r:id="rId4"/>
    <p:sldId id="262" r:id="rId5"/>
    <p:sldId id="263" r:id="rId6"/>
    <p:sldId id="260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DC8DD"/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0E992-9F0B-4955-9DDA-07DD7CC581B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CB30F00-1BA4-48F3-A3E6-F8119D138D2D}">
      <dgm:prSet phldrT="[Text]"/>
      <dgm:spPr/>
      <dgm:t>
        <a:bodyPr/>
        <a:lstStyle/>
        <a:p>
          <a:r>
            <a:rPr lang="en-US" dirty="0" smtClean="0"/>
            <a:t>Long infrequent Trips</a:t>
          </a:r>
          <a:endParaRPr lang="en-US" dirty="0"/>
        </a:p>
      </dgm:t>
    </dgm:pt>
    <dgm:pt modelId="{26232C43-B77D-4D5F-983D-6762F46BE3EF}" type="parTrans" cxnId="{5D0745A1-147D-472B-ACA5-F9D934F38FB3}">
      <dgm:prSet/>
      <dgm:spPr/>
      <dgm:t>
        <a:bodyPr/>
        <a:lstStyle/>
        <a:p>
          <a:endParaRPr lang="en-US"/>
        </a:p>
      </dgm:t>
    </dgm:pt>
    <dgm:pt modelId="{ED69FE1B-3E60-4B35-9FDF-E9F532D3BBEB}" type="sibTrans" cxnId="{5D0745A1-147D-472B-ACA5-F9D934F38FB3}">
      <dgm:prSet/>
      <dgm:spPr/>
      <dgm:t>
        <a:bodyPr/>
        <a:lstStyle/>
        <a:p>
          <a:endParaRPr lang="en-US"/>
        </a:p>
      </dgm:t>
    </dgm:pt>
    <dgm:pt modelId="{037B45E3-F72F-4582-B6D6-E3AD6B84BBDB}">
      <dgm:prSet phldrT="[Text]"/>
      <dgm:spPr/>
      <dgm:t>
        <a:bodyPr/>
        <a:lstStyle/>
        <a:p>
          <a:r>
            <a:rPr lang="en-US" dirty="0" smtClean="0"/>
            <a:t>Short, less frequent  trips </a:t>
          </a:r>
          <a:endParaRPr lang="en-US" dirty="0"/>
        </a:p>
      </dgm:t>
    </dgm:pt>
    <dgm:pt modelId="{2F5848BD-B6FC-45C2-8FB2-05FD57059988}" type="parTrans" cxnId="{261FEA19-3B76-409B-8CD0-F65CEAC4DF2F}">
      <dgm:prSet/>
      <dgm:spPr/>
      <dgm:t>
        <a:bodyPr/>
        <a:lstStyle/>
        <a:p>
          <a:endParaRPr lang="en-US"/>
        </a:p>
      </dgm:t>
    </dgm:pt>
    <dgm:pt modelId="{0AE761A9-E3F2-45A9-9CE8-74080FBCE7B8}" type="sibTrans" cxnId="{261FEA19-3B76-409B-8CD0-F65CEAC4DF2F}">
      <dgm:prSet/>
      <dgm:spPr/>
      <dgm:t>
        <a:bodyPr/>
        <a:lstStyle/>
        <a:p>
          <a:endParaRPr lang="en-US"/>
        </a:p>
      </dgm:t>
    </dgm:pt>
    <dgm:pt modelId="{DC59727D-B3D0-48BF-962D-07F04A1AAC23}">
      <dgm:prSet phldrT="[Text]"/>
      <dgm:spPr/>
      <dgm:t>
        <a:bodyPr/>
        <a:lstStyle/>
        <a:p>
          <a:r>
            <a:rPr lang="en-US" dirty="0" smtClean="0"/>
            <a:t>Commute/routine trips </a:t>
          </a:r>
          <a:endParaRPr lang="en-US" dirty="0"/>
        </a:p>
      </dgm:t>
    </dgm:pt>
    <dgm:pt modelId="{2DEDACEB-25A5-47E6-B92F-94E4B4255C26}" type="parTrans" cxnId="{C751442E-6076-46C3-A565-B727485F2771}">
      <dgm:prSet/>
      <dgm:spPr/>
      <dgm:t>
        <a:bodyPr/>
        <a:lstStyle/>
        <a:p>
          <a:endParaRPr lang="en-US"/>
        </a:p>
      </dgm:t>
    </dgm:pt>
    <dgm:pt modelId="{59CADA1B-7A9B-4E7C-B34C-89EC5C989356}" type="sibTrans" cxnId="{C751442E-6076-46C3-A565-B727485F2771}">
      <dgm:prSet/>
      <dgm:spPr/>
      <dgm:t>
        <a:bodyPr/>
        <a:lstStyle/>
        <a:p>
          <a:endParaRPr lang="en-US"/>
        </a:p>
      </dgm:t>
    </dgm:pt>
    <dgm:pt modelId="{C0260E7A-0726-4247-90F4-78E3A35AF7C4}" type="pres">
      <dgm:prSet presAssocID="{54E0E992-9F0B-4955-9DDA-07DD7CC581B5}" presName="Name0" presStyleCnt="0">
        <dgm:presLayoutVars>
          <dgm:dir/>
          <dgm:animLvl val="lvl"/>
          <dgm:resizeHandles val="exact"/>
        </dgm:presLayoutVars>
      </dgm:prSet>
      <dgm:spPr/>
    </dgm:pt>
    <dgm:pt modelId="{105ABE61-D2BC-47EB-890D-0EED03F7888F}" type="pres">
      <dgm:prSet presAssocID="{DCB30F00-1BA4-48F3-A3E6-F8119D138D2D}" presName="Name8" presStyleCnt="0"/>
      <dgm:spPr/>
    </dgm:pt>
    <dgm:pt modelId="{D0E0D764-F29E-4381-9141-986385A0F2F1}" type="pres">
      <dgm:prSet presAssocID="{DCB30F00-1BA4-48F3-A3E6-F8119D138D2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EE5B1-4268-4919-86F0-5F1B8893B434}" type="pres">
      <dgm:prSet presAssocID="{DCB30F00-1BA4-48F3-A3E6-F8119D138D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62EA-CD7A-45B1-B2FF-1475E9FB15CA}" type="pres">
      <dgm:prSet presAssocID="{037B45E3-F72F-4582-B6D6-E3AD6B84BBDB}" presName="Name8" presStyleCnt="0"/>
      <dgm:spPr/>
    </dgm:pt>
    <dgm:pt modelId="{D7AE2656-3E67-4D0E-B5D7-274B97ADA2CF}" type="pres">
      <dgm:prSet presAssocID="{037B45E3-F72F-4582-B6D6-E3AD6B84BBD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82D78-E6E0-488E-B4F7-6EC398D1E772}" type="pres">
      <dgm:prSet presAssocID="{037B45E3-F72F-4582-B6D6-E3AD6B84BB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EB78-33BB-47D8-8CF5-F30F95C8E6DA}" type="pres">
      <dgm:prSet presAssocID="{DC59727D-B3D0-48BF-962D-07F04A1AAC23}" presName="Name8" presStyleCnt="0"/>
      <dgm:spPr/>
    </dgm:pt>
    <dgm:pt modelId="{42267158-DA30-427C-98D4-5F311BF643C5}" type="pres">
      <dgm:prSet presAssocID="{DC59727D-B3D0-48BF-962D-07F04A1AAC2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BEDC0-2FFF-45E9-80C8-2766D578C1A6}" type="pres">
      <dgm:prSet presAssocID="{DC59727D-B3D0-48BF-962D-07F04A1AAC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6CA142-45C5-4FA7-BF56-5123C6A49650}" type="presOf" srcId="{037B45E3-F72F-4582-B6D6-E3AD6B84BBDB}" destId="{D7AE2656-3E67-4D0E-B5D7-274B97ADA2CF}" srcOrd="0" destOrd="0" presId="urn:microsoft.com/office/officeart/2005/8/layout/pyramid1"/>
    <dgm:cxn modelId="{753B6F47-0AE5-4243-A81C-B2759CEA3915}" type="presOf" srcId="{DCB30F00-1BA4-48F3-A3E6-F8119D138D2D}" destId="{AE9EE5B1-4268-4919-86F0-5F1B8893B434}" srcOrd="1" destOrd="0" presId="urn:microsoft.com/office/officeart/2005/8/layout/pyramid1"/>
    <dgm:cxn modelId="{5CC9E768-1760-463E-A317-29B71F6BF726}" type="presOf" srcId="{037B45E3-F72F-4582-B6D6-E3AD6B84BBDB}" destId="{CB682D78-E6E0-488E-B4F7-6EC398D1E772}" srcOrd="1" destOrd="0" presId="urn:microsoft.com/office/officeart/2005/8/layout/pyramid1"/>
    <dgm:cxn modelId="{6AE9CC22-3A29-4C99-BE14-03ADF13F0E9B}" type="presOf" srcId="{DCB30F00-1BA4-48F3-A3E6-F8119D138D2D}" destId="{D0E0D764-F29E-4381-9141-986385A0F2F1}" srcOrd="0" destOrd="0" presId="urn:microsoft.com/office/officeart/2005/8/layout/pyramid1"/>
    <dgm:cxn modelId="{C751442E-6076-46C3-A565-B727485F2771}" srcId="{54E0E992-9F0B-4955-9DDA-07DD7CC581B5}" destId="{DC59727D-B3D0-48BF-962D-07F04A1AAC23}" srcOrd="2" destOrd="0" parTransId="{2DEDACEB-25A5-47E6-B92F-94E4B4255C26}" sibTransId="{59CADA1B-7A9B-4E7C-B34C-89EC5C989356}"/>
    <dgm:cxn modelId="{51425C72-A891-4DB0-8A40-0DD534BBFC3A}" type="presOf" srcId="{DC59727D-B3D0-48BF-962D-07F04A1AAC23}" destId="{D77BEDC0-2FFF-45E9-80C8-2766D578C1A6}" srcOrd="1" destOrd="0" presId="urn:microsoft.com/office/officeart/2005/8/layout/pyramid1"/>
    <dgm:cxn modelId="{261FEA19-3B76-409B-8CD0-F65CEAC4DF2F}" srcId="{54E0E992-9F0B-4955-9DDA-07DD7CC581B5}" destId="{037B45E3-F72F-4582-B6D6-E3AD6B84BBDB}" srcOrd="1" destOrd="0" parTransId="{2F5848BD-B6FC-45C2-8FB2-05FD57059988}" sibTransId="{0AE761A9-E3F2-45A9-9CE8-74080FBCE7B8}"/>
    <dgm:cxn modelId="{AF783C2C-91D6-484F-B096-EA8054D335B5}" type="presOf" srcId="{DC59727D-B3D0-48BF-962D-07F04A1AAC23}" destId="{42267158-DA30-427C-98D4-5F311BF643C5}" srcOrd="0" destOrd="0" presId="urn:microsoft.com/office/officeart/2005/8/layout/pyramid1"/>
    <dgm:cxn modelId="{BC95BE79-35B0-46ED-86D9-363241A5742F}" type="presOf" srcId="{54E0E992-9F0B-4955-9DDA-07DD7CC581B5}" destId="{C0260E7A-0726-4247-90F4-78E3A35AF7C4}" srcOrd="0" destOrd="0" presId="urn:microsoft.com/office/officeart/2005/8/layout/pyramid1"/>
    <dgm:cxn modelId="{5D0745A1-147D-472B-ACA5-F9D934F38FB3}" srcId="{54E0E992-9F0B-4955-9DDA-07DD7CC581B5}" destId="{DCB30F00-1BA4-48F3-A3E6-F8119D138D2D}" srcOrd="0" destOrd="0" parTransId="{26232C43-B77D-4D5F-983D-6762F46BE3EF}" sibTransId="{ED69FE1B-3E60-4B35-9FDF-E9F532D3BBEB}"/>
    <dgm:cxn modelId="{390DA0A0-C679-4056-9B2E-086324BE0470}" type="presParOf" srcId="{C0260E7A-0726-4247-90F4-78E3A35AF7C4}" destId="{105ABE61-D2BC-47EB-890D-0EED03F7888F}" srcOrd="0" destOrd="0" presId="urn:microsoft.com/office/officeart/2005/8/layout/pyramid1"/>
    <dgm:cxn modelId="{401412EC-3522-4E7C-ADF8-7564BEE2E69E}" type="presParOf" srcId="{105ABE61-D2BC-47EB-890D-0EED03F7888F}" destId="{D0E0D764-F29E-4381-9141-986385A0F2F1}" srcOrd="0" destOrd="0" presId="urn:microsoft.com/office/officeart/2005/8/layout/pyramid1"/>
    <dgm:cxn modelId="{67D965E4-6463-480A-8BF6-88FDCC6FAC5E}" type="presParOf" srcId="{105ABE61-D2BC-47EB-890D-0EED03F7888F}" destId="{AE9EE5B1-4268-4919-86F0-5F1B8893B434}" srcOrd="1" destOrd="0" presId="urn:microsoft.com/office/officeart/2005/8/layout/pyramid1"/>
    <dgm:cxn modelId="{9FD6DADC-E5AA-4E95-A6BE-7F0F6FF53B2B}" type="presParOf" srcId="{C0260E7A-0726-4247-90F4-78E3A35AF7C4}" destId="{47CD62EA-CD7A-45B1-B2FF-1475E9FB15CA}" srcOrd="1" destOrd="0" presId="urn:microsoft.com/office/officeart/2005/8/layout/pyramid1"/>
    <dgm:cxn modelId="{B6178236-392D-4DB4-8648-F7027204BDDE}" type="presParOf" srcId="{47CD62EA-CD7A-45B1-B2FF-1475E9FB15CA}" destId="{D7AE2656-3E67-4D0E-B5D7-274B97ADA2CF}" srcOrd="0" destOrd="0" presId="urn:microsoft.com/office/officeart/2005/8/layout/pyramid1"/>
    <dgm:cxn modelId="{0CEB24C9-9BCA-4F91-81BD-6195D2658C22}" type="presParOf" srcId="{47CD62EA-CD7A-45B1-B2FF-1475E9FB15CA}" destId="{CB682D78-E6E0-488E-B4F7-6EC398D1E772}" srcOrd="1" destOrd="0" presId="urn:microsoft.com/office/officeart/2005/8/layout/pyramid1"/>
    <dgm:cxn modelId="{9BAFD17E-89C6-4126-A71E-ABB3346906AE}" type="presParOf" srcId="{C0260E7A-0726-4247-90F4-78E3A35AF7C4}" destId="{414AEB78-33BB-47D8-8CF5-F30F95C8E6DA}" srcOrd="2" destOrd="0" presId="urn:microsoft.com/office/officeart/2005/8/layout/pyramid1"/>
    <dgm:cxn modelId="{40FF32B0-E9C0-4109-9DE2-F2BFCAC2101A}" type="presParOf" srcId="{414AEB78-33BB-47D8-8CF5-F30F95C8E6DA}" destId="{42267158-DA30-427C-98D4-5F311BF643C5}" srcOrd="0" destOrd="0" presId="urn:microsoft.com/office/officeart/2005/8/layout/pyramid1"/>
    <dgm:cxn modelId="{2FBFCB15-90AC-4291-90C6-515EEC318F7A}" type="presParOf" srcId="{414AEB78-33BB-47D8-8CF5-F30F95C8E6DA}" destId="{D77BEDC0-2FFF-45E9-80C8-2766D578C1A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0D764-F29E-4381-9141-986385A0F2F1}">
      <dsp:nvSpPr>
        <dsp:cNvPr id="0" name=""/>
        <dsp:cNvSpPr/>
      </dsp:nvSpPr>
      <dsp:spPr>
        <a:xfrm>
          <a:off x="2301678" y="0"/>
          <a:ext cx="2301678" cy="1450446"/>
        </a:xfrm>
        <a:prstGeom prst="trapezoid">
          <a:avLst>
            <a:gd name="adj" fmla="val 793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Long infrequent Trips</a:t>
          </a:r>
          <a:endParaRPr lang="en-US" sz="3300" kern="1200" dirty="0"/>
        </a:p>
      </dsp:txBody>
      <dsp:txXfrm>
        <a:off x="2301678" y="0"/>
        <a:ext cx="2301678" cy="1450446"/>
      </dsp:txXfrm>
    </dsp:sp>
    <dsp:sp modelId="{D7AE2656-3E67-4D0E-B5D7-274B97ADA2CF}">
      <dsp:nvSpPr>
        <dsp:cNvPr id="0" name=""/>
        <dsp:cNvSpPr/>
      </dsp:nvSpPr>
      <dsp:spPr>
        <a:xfrm>
          <a:off x="1150839" y="1450446"/>
          <a:ext cx="4603356" cy="1450446"/>
        </a:xfrm>
        <a:prstGeom prst="trapezoid">
          <a:avLst>
            <a:gd name="adj" fmla="val 793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Short, less frequent  trips </a:t>
          </a:r>
          <a:endParaRPr lang="en-US" sz="3300" kern="1200" dirty="0"/>
        </a:p>
      </dsp:txBody>
      <dsp:txXfrm>
        <a:off x="1956426" y="1450446"/>
        <a:ext cx="2992181" cy="1450446"/>
      </dsp:txXfrm>
    </dsp:sp>
    <dsp:sp modelId="{42267158-DA30-427C-98D4-5F311BF643C5}">
      <dsp:nvSpPr>
        <dsp:cNvPr id="0" name=""/>
        <dsp:cNvSpPr/>
      </dsp:nvSpPr>
      <dsp:spPr>
        <a:xfrm>
          <a:off x="0" y="2900892"/>
          <a:ext cx="6905035" cy="1450446"/>
        </a:xfrm>
        <a:prstGeom prst="trapezoid">
          <a:avLst>
            <a:gd name="adj" fmla="val 793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Commute/routine trips </a:t>
          </a:r>
          <a:endParaRPr lang="en-US" sz="3300" kern="1200" dirty="0"/>
        </a:p>
      </dsp:txBody>
      <dsp:txXfrm>
        <a:off x="1208381" y="2900892"/>
        <a:ext cx="4488272" cy="1450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2FC1-1A2B-DC4E-929C-CD5DFBE29AD2}" type="datetimeFigureOut">
              <a:rPr lang="en-US" smtClean="0"/>
              <a:t>5/13/15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B57BD-511C-174D-80E9-2A85CD58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1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175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378-A6D1-4C83-A1DA-CF28CE5A43CE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484A-B884-49D7-9A00-E2F2717EE6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68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378-A6D1-4C83-A1DA-CF28CE5A43CE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484A-B884-49D7-9A00-E2F2717E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1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378-A6D1-4C83-A1DA-CF28CE5A43CE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484A-B884-49D7-9A00-E2F2717E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6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378-A6D1-4C83-A1DA-CF28CE5A43CE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484A-B884-49D7-9A00-E2F2717E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5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378-A6D1-4C83-A1DA-CF28CE5A43CE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484A-B884-49D7-9A00-E2F2717EE6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46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378-A6D1-4C83-A1DA-CF28CE5A43CE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484A-B884-49D7-9A00-E2F2717E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5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378-A6D1-4C83-A1DA-CF28CE5A43CE}" type="datetimeFigureOut">
              <a:rPr lang="en-US" smtClean="0"/>
              <a:t>5/12/15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484A-B884-49D7-9A00-E2F2717E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6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378-A6D1-4C83-A1DA-CF28CE5A43CE}" type="datetimeFigureOut">
              <a:rPr lang="en-US" smtClean="0"/>
              <a:t>5/12/15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484A-B884-49D7-9A00-E2F2717E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9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378-A6D1-4C83-A1DA-CF28CE5A43CE}" type="datetimeFigureOut">
              <a:rPr lang="en-US" smtClean="0"/>
              <a:t>5/12/15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484A-B884-49D7-9A00-E2F2717E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1BF6378-A6D1-4C83-A1DA-CF28CE5A43CE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6F484A-B884-49D7-9A00-E2F2717E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3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378-A6D1-4C83-A1DA-CF28CE5A43CE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484A-B884-49D7-9A00-E2F2717E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BF6378-A6D1-4C83-A1DA-CF28CE5A43CE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6F484A-B884-49D7-9A00-E2F2717EE64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6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735" y="186267"/>
            <a:ext cx="8678332" cy="2921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Travel Data and </a:t>
            </a:r>
            <a:r>
              <a:rPr lang="en-US" sz="5400" dirty="0"/>
              <a:t>the Smartphone: Building an International Travel Dataset One Android User at a Time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268" y="3254908"/>
            <a:ext cx="6858000" cy="1655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Gil Tal</a:t>
            </a:r>
          </a:p>
          <a:p>
            <a:r>
              <a:rPr lang="en-US" sz="3200" dirty="0"/>
              <a:t>Michael </a:t>
            </a:r>
            <a:r>
              <a:rPr lang="en-US" sz="3200" dirty="0" smtClean="0"/>
              <a:t>Nicholas</a:t>
            </a:r>
          </a:p>
          <a:p>
            <a:r>
              <a:rPr lang="en-US" sz="3200" dirty="0" smtClean="0"/>
              <a:t>Matthew Favetti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933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033" y="-98316"/>
            <a:ext cx="7543800" cy="1450757"/>
          </a:xfrm>
        </p:spPr>
        <p:txBody>
          <a:bodyPr/>
          <a:lstStyle/>
          <a:p>
            <a:r>
              <a:rPr lang="en-US" dirty="0" smtClean="0"/>
              <a:t>Data Collection Tools on Travel Behavior and Motivations</a:t>
            </a:r>
            <a:endParaRPr lang="en-US" dirty="0"/>
          </a:p>
        </p:txBody>
      </p:sp>
      <p:cxnSp>
        <p:nvCxnSpPr>
          <p:cNvPr id="7" name="Straight Arrow Connector 6"/>
          <p:cNvCxnSpPr>
            <a:endCxn id="14" idx="1"/>
          </p:cNvCxnSpPr>
          <p:nvPr/>
        </p:nvCxnSpPr>
        <p:spPr>
          <a:xfrm>
            <a:off x="889000" y="3910661"/>
            <a:ext cx="6657480" cy="846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71589" y="2117606"/>
            <a:ext cx="0" cy="397237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17740" y="1720428"/>
            <a:ext cx="107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46480" y="3734461"/>
            <a:ext cx="1313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Much?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16496" y="2874341"/>
            <a:ext cx="1409701" cy="10363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ADC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Phone location and survey</a:t>
            </a:r>
          </a:p>
          <a:p>
            <a:pPr algn="ctr"/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1507067" y="2065342"/>
            <a:ext cx="2016407" cy="113241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Web-map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Online survey</a:t>
            </a:r>
          </a:p>
          <a:p>
            <a:pPr algn="ctr"/>
            <a:endParaRPr lang="en-US" sz="1400" dirty="0"/>
          </a:p>
        </p:txBody>
      </p:sp>
      <p:sp>
        <p:nvSpPr>
          <p:cNvPr id="21" name="Oval 20"/>
          <p:cNvSpPr/>
          <p:nvPr/>
        </p:nvSpPr>
        <p:spPr>
          <a:xfrm>
            <a:off x="5884333" y="5025813"/>
            <a:ext cx="2214033" cy="10363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Aggregated GPS data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vehicles or phones</a:t>
            </a:r>
          </a:p>
          <a:p>
            <a:pPr algn="ctr"/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903254" y="5025813"/>
            <a:ext cx="1985434" cy="10363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Traditional travel diary/survey </a:t>
            </a:r>
          </a:p>
          <a:p>
            <a:pPr algn="ctr"/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3004222" y="3965875"/>
            <a:ext cx="1358900" cy="10363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</a:rPr>
              <a:t>prompted-recall travel survey</a:t>
            </a:r>
            <a:endParaRPr lang="en-US" sz="1400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37814" y="1881716"/>
            <a:ext cx="2016407" cy="113241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GPS data and Motivation survey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79214" y="3965875"/>
            <a:ext cx="2307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(Time, location, mode)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7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88" y="-373796"/>
            <a:ext cx="7543800" cy="1450757"/>
          </a:xfrm>
        </p:spPr>
        <p:txBody>
          <a:bodyPr/>
          <a:lstStyle/>
          <a:p>
            <a:r>
              <a:rPr lang="en-US" dirty="0" smtClean="0"/>
              <a:t>Data Requirement by Trip Type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69050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p Arrow 4"/>
          <p:cNvSpPr/>
          <p:nvPr/>
        </p:nvSpPr>
        <p:spPr>
          <a:xfrm>
            <a:off x="7752170" y="1877352"/>
            <a:ext cx="590718" cy="4296871"/>
          </a:xfrm>
          <a:prstGeom prst="up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63196" y="1506023"/>
            <a:ext cx="216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1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2703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Longest Road Trip Travel Distance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27" y="798525"/>
            <a:ext cx="7069666" cy="557179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959712"/>
              </p:ext>
            </p:extLst>
          </p:nvPr>
        </p:nvGraphicFramePr>
        <p:xfrm>
          <a:off x="6029060" y="803280"/>
          <a:ext cx="6229880" cy="2641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5940984" imgH="1913158" progId="Word.Document.12">
                  <p:embed/>
                </p:oleObj>
              </mc:Choice>
              <mc:Fallback>
                <p:oleObj name="Document" r:id="rId4" imgW="5940984" imgH="19131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29060" y="803280"/>
                        <a:ext cx="6229880" cy="2641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36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9" y="0"/>
            <a:ext cx="8415208" cy="1450757"/>
          </a:xfrm>
        </p:spPr>
        <p:txBody>
          <a:bodyPr/>
          <a:lstStyle/>
          <a:p>
            <a:r>
              <a:rPr lang="en-US" dirty="0" smtClean="0"/>
              <a:t>Do you have an Android phone? </a:t>
            </a:r>
            <a:endParaRPr lang="en-US" dirty="0"/>
          </a:p>
        </p:txBody>
      </p:sp>
      <p:pic>
        <p:nvPicPr>
          <p:cNvPr id="7" name="484A96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259" y="1450757"/>
            <a:ext cx="7221479" cy="53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6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" y="-237067"/>
            <a:ext cx="7543800" cy="1450757"/>
          </a:xfrm>
        </p:spPr>
        <p:txBody>
          <a:bodyPr/>
          <a:lstStyle/>
          <a:p>
            <a:r>
              <a:rPr lang="en-US" dirty="0" smtClean="0"/>
              <a:t>Donate your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50757"/>
            <a:ext cx="8881534" cy="48802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10" y="1357624"/>
            <a:ext cx="6265890" cy="34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6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-433063"/>
            <a:ext cx="7543800" cy="1450757"/>
          </a:xfrm>
        </p:spPr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(1) Exploring google data to evaluate travel mode, travel distance, average speed and other variables based on </a:t>
            </a:r>
            <a:r>
              <a:rPr lang="en-US" dirty="0" smtClean="0"/>
              <a:t>researchers’ </a:t>
            </a:r>
            <a:r>
              <a:rPr lang="en-US" dirty="0"/>
              <a:t>personal data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(</a:t>
            </a:r>
            <a:r>
              <a:rPr lang="en-US" dirty="0"/>
              <a:t>2)  Developing tools to anonymize donated data by randomizing origins and destinations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(</a:t>
            </a:r>
            <a:r>
              <a:rPr lang="en-US" dirty="0"/>
              <a:t>3)  Developing a website to guide android users on the steps needed to download their data anonymize it and upload it to our website. </a:t>
            </a:r>
            <a:endParaRPr lang="en-US" dirty="0" smtClean="0"/>
          </a:p>
          <a:p>
            <a:r>
              <a:rPr lang="en-US" dirty="0" smtClean="0"/>
              <a:t>(4</a:t>
            </a:r>
            <a:r>
              <a:rPr lang="en-US" dirty="0"/>
              <a:t>) Collecting data in Davis and validating the tool accuracy.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6" y="278137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Step: </a:t>
            </a:r>
            <a:br>
              <a:rPr lang="en-US" dirty="0" smtClean="0"/>
            </a:br>
            <a:r>
              <a:rPr lang="en-US" dirty="0" smtClean="0"/>
              <a:t>Travel Data Collection Integrated  Tool Set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Smartphone passive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Smartphone survey 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Web map survey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n w="0"/>
                <a:solidFill>
                  <a:schemeClr val="tx1"/>
                </a:solidFill>
              </a:rPr>
              <a:t>P</a:t>
            </a:r>
            <a:r>
              <a:rPr lang="en-US" dirty="0" smtClean="0">
                <a:ln w="0"/>
                <a:solidFill>
                  <a:schemeClr val="tx1"/>
                </a:solidFill>
              </a:rPr>
              <a:t>rompted-recall </a:t>
            </a:r>
            <a:r>
              <a:rPr lang="en-US" dirty="0">
                <a:ln w="0"/>
                <a:solidFill>
                  <a:schemeClr val="tx1"/>
                </a:solidFill>
              </a:rPr>
              <a:t>travel survey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OBD and vehicle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Integrated backend server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6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7818" y="5413375"/>
            <a:ext cx="7239000" cy="1444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/>
              <a:t>Thank You</a:t>
            </a:r>
            <a:br>
              <a:rPr lang="en-US" altLang="en-US" dirty="0" smtClean="0"/>
            </a:br>
            <a:r>
              <a:rPr lang="en-US" altLang="en-US" sz="3200" dirty="0" smtClean="0"/>
              <a:t>Questions?</a:t>
            </a:r>
            <a:endParaRPr lang="en-US" altLang="en-US" dirty="0" smtClean="0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8D88D-50B0-4EE6-850B-9B3E8E501DB3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860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8087267" cy="539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61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1192</TotalTime>
  <Words>165</Words>
  <Application>Microsoft Macintosh PowerPoint</Application>
  <PresentationFormat>On-screen Show (4:3)</PresentationFormat>
  <Paragraphs>38</Paragraphs>
  <Slides>9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Retrospect</vt:lpstr>
      <vt:lpstr>Document</vt:lpstr>
      <vt:lpstr>Travel Data and the Smartphone: Building an International Travel Dataset One Android User at a Time  </vt:lpstr>
      <vt:lpstr>Data Collection Tools on Travel Behavior and Motivations</vt:lpstr>
      <vt:lpstr>Data Requirement by Trip Type</vt:lpstr>
      <vt:lpstr>Longest Road Trip Travel Distance </vt:lpstr>
      <vt:lpstr>Do you have an Android phone? </vt:lpstr>
      <vt:lpstr>Donate your data</vt:lpstr>
      <vt:lpstr>Project Description</vt:lpstr>
      <vt:lpstr>Next Step:  Travel Data Collection Integrated  Tool Set </vt:lpstr>
      <vt:lpstr>Thank You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Data</dc:title>
  <dc:creator>Gil</dc:creator>
  <cp:lastModifiedBy>Gil Tal</cp:lastModifiedBy>
  <cp:revision>15</cp:revision>
  <dcterms:created xsi:type="dcterms:W3CDTF">2015-05-11T20:54:49Z</dcterms:created>
  <dcterms:modified xsi:type="dcterms:W3CDTF">2015-05-13T15:03:30Z</dcterms:modified>
</cp:coreProperties>
</file>