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62" r:id="rId4"/>
    <p:sldId id="287" r:id="rId5"/>
    <p:sldId id="28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7988" autoAdjust="0"/>
  </p:normalViewPr>
  <p:slideViewPr>
    <p:cSldViewPr snapToGrid="0" snapToObjects="1">
      <p:cViewPr varScale="1">
        <p:scale>
          <a:sx n="117" d="100"/>
          <a:sy n="117" d="100"/>
        </p:scale>
        <p:origin x="-12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6" d="100"/>
        <a:sy n="20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F763DC-5D46-A241-A595-6C8A4804D4B2}" type="datetime1">
              <a:rPr lang="en-US" smtClean="0"/>
              <a:t>5/13/15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84879D-2CD2-7948-B8FA-4964C1842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9385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6CFCE3-0A3D-624E-BE11-A851D3937DF1}" type="datetime1">
              <a:rPr lang="en-US" smtClean="0"/>
              <a:t>5/13/15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B111-D154-E440-BA04-BE77CD95E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1183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CDE1B7-FDC6-AB46-A112-E96F1712CED6}" type="datetime1">
              <a:rPr lang="en-US" smtClean="0"/>
              <a:t>5/13/15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56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342CA-B851-2847-AE0D-451096D9C34F}" type="datetime1">
              <a:rPr lang="en-US" smtClean="0"/>
              <a:t>5/13/15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72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74940-D694-7C40-B06C-45AEB84CA014}" type="datetime1">
              <a:rPr lang="en-US" smtClean="0"/>
              <a:t>5/13/15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25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94A5-02C1-7A43-8BEC-0C36AD30F4A8}" type="datetime1">
              <a:rPr lang="en-US" smtClean="0"/>
              <a:t>5/13/15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443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55483-073B-7A4F-91CA-98C28AC80D3C}" type="datetime1">
              <a:rPr lang="en-US" smtClean="0"/>
              <a:t>5/13/15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65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D1C44-0E3B-AD4E-BD06-AA15D7AFEAA2}" type="datetime1">
              <a:rPr lang="en-US" smtClean="0"/>
              <a:t>5/13/15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74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0E0A6-8372-9D4F-8CE8-7498C437A9A4}" type="datetime1">
              <a:rPr lang="en-US" smtClean="0"/>
              <a:t>5/13/15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9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45B4B-BDB3-2C4D-B300-E3FA75615DF4}" type="datetime1">
              <a:rPr lang="en-US" smtClean="0"/>
              <a:t>5/13/15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778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5080C-C67F-A940-A1BD-CD42EADEAC72}" type="datetime1">
              <a:rPr lang="en-US" smtClean="0"/>
              <a:t>5/13/15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54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F48C-C7FF-AD4F-A304-833FD76E901A}" type="datetime1">
              <a:rPr lang="en-US" smtClean="0"/>
              <a:t>5/13/15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D52DE-6530-F64E-B13E-F587198BE461}" type="datetime1">
              <a:rPr lang="en-US" smtClean="0"/>
              <a:t>5/13/15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8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27695-B99B-104C-BD60-1C80A068852B}" type="datetime1">
              <a:rPr lang="en-US" smtClean="0"/>
              <a:t>5/13/15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FA749-A6CC-4442-B0B2-1FC5868C285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1969" y="6292837"/>
            <a:ext cx="4470013" cy="492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4736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200" b="1" kern="1200">
          <a:solidFill>
            <a:srgbClr val="00009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69769"/>
            <a:ext cx="7772400" cy="3030681"/>
          </a:xfrm>
        </p:spPr>
        <p:txBody>
          <a:bodyPr>
            <a:noAutofit/>
          </a:bodyPr>
          <a:lstStyle/>
          <a:p>
            <a:r>
              <a:rPr lang="en-US" dirty="0" smtClean="0"/>
              <a:t>International Dynamics of EMF Natural Gas Scenarios</a:t>
            </a:r>
            <a:r>
              <a:rPr lang="en-US" sz="2800" dirty="0" smtClean="0">
                <a:solidFill>
                  <a:srgbClr val="FF0000"/>
                </a:solidFill>
              </a:rPr>
              <a:t/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800" dirty="0" smtClean="0">
                <a:solidFill>
                  <a:srgbClr val="FF0000"/>
                </a:solidFill>
              </a:rPr>
              <a:t/>
            </a:r>
            <a:br>
              <a:rPr lang="en-US" sz="2800" dirty="0" smtClean="0">
                <a:solidFill>
                  <a:srgbClr val="FF0000"/>
                </a:solidFill>
              </a:rPr>
            </a:br>
            <a:r>
              <a:rPr lang="en-US" sz="2400" i="1" dirty="0" smtClean="0">
                <a:solidFill>
                  <a:schemeClr val="accent1"/>
                </a:solidFill>
              </a:rPr>
              <a:t>MF 31.4</a:t>
            </a:r>
            <a:r>
              <a:rPr lang="en-US" sz="2400" i="1" dirty="0">
                <a:solidFill>
                  <a:schemeClr val="accent1"/>
                </a:solidFill>
              </a:rPr>
              <a:t> North American Natural Gas Markets in </a:t>
            </a:r>
            <a:r>
              <a:rPr lang="en-US" sz="2400" i="1" dirty="0" smtClean="0">
                <a:solidFill>
                  <a:schemeClr val="accent1"/>
                </a:solidFill>
              </a:rPr>
              <a:t>Transition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0450"/>
            <a:ext cx="6400800" cy="1752600"/>
          </a:xfrm>
        </p:spPr>
        <p:txBody>
          <a:bodyPr>
            <a:normAutofit lnSpcReduction="10000"/>
          </a:bodyPr>
          <a:lstStyle/>
          <a:p>
            <a:pPr defTabSz="914400"/>
            <a:r>
              <a:rPr lang="en-US" sz="2000" dirty="0">
                <a:solidFill>
                  <a:schemeClr val="tx1"/>
                </a:solidFill>
                <a:latin typeface="+mj-lt"/>
                <a:cs typeface="Lucida Sans" charset="0"/>
              </a:rPr>
              <a:t>Sonia Yeh, University of California, Davis</a:t>
            </a:r>
          </a:p>
          <a:p>
            <a:pPr defTabSz="914400"/>
            <a:r>
              <a:rPr lang="en-US" sz="2000" dirty="0" err="1">
                <a:solidFill>
                  <a:schemeClr val="tx1"/>
                </a:solidFill>
                <a:latin typeface="+mj-lt"/>
                <a:cs typeface="Lucida Sans" charset="0"/>
              </a:rPr>
              <a:t>Yiyong</a:t>
            </a:r>
            <a:r>
              <a:rPr lang="en-US" sz="2000" dirty="0">
                <a:solidFill>
                  <a:schemeClr val="tx1"/>
                </a:solidFill>
                <a:latin typeface="+mj-lt"/>
                <a:cs typeface="Lucida Sans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+mj-lt"/>
                <a:cs typeface="Lucida Sans" charset="0"/>
              </a:rPr>
              <a:t>Cai</a:t>
            </a:r>
            <a:r>
              <a:rPr lang="en-US" sz="2000" dirty="0">
                <a:solidFill>
                  <a:schemeClr val="tx1"/>
                </a:solidFill>
                <a:latin typeface="+mj-lt"/>
                <a:cs typeface="Lucida Sans" charset="0"/>
              </a:rPr>
              <a:t>, CSIRO Oceans &amp; Atmosphere Flagship</a:t>
            </a:r>
          </a:p>
          <a:p>
            <a:pPr defTabSz="914400"/>
            <a:r>
              <a:rPr lang="en-US" sz="2000" dirty="0">
                <a:solidFill>
                  <a:schemeClr val="tx1"/>
                </a:solidFill>
                <a:latin typeface="+mj-lt"/>
                <a:cs typeface="Lucida Sans" charset="0"/>
              </a:rPr>
              <a:t>Daniel </a:t>
            </a:r>
            <a:r>
              <a:rPr lang="en-US" sz="2000" dirty="0" err="1">
                <a:solidFill>
                  <a:schemeClr val="tx1"/>
                </a:solidFill>
                <a:latin typeface="+mj-lt"/>
                <a:cs typeface="Lucida Sans" charset="0"/>
              </a:rPr>
              <a:t>Huppman</a:t>
            </a:r>
            <a:r>
              <a:rPr lang="en-US" sz="2000" dirty="0">
                <a:solidFill>
                  <a:schemeClr val="tx1"/>
                </a:solidFill>
                <a:latin typeface="+mj-lt"/>
                <a:cs typeface="Lucida Sans" charset="0"/>
              </a:rPr>
              <a:t> &amp; </a:t>
            </a:r>
            <a:r>
              <a:rPr lang="en-US" sz="2000" dirty="0" err="1">
                <a:solidFill>
                  <a:schemeClr val="tx1"/>
                </a:solidFill>
                <a:latin typeface="+mj-lt"/>
                <a:cs typeface="Lucida Sans" charset="0"/>
              </a:rPr>
              <a:t>Franziska</a:t>
            </a:r>
            <a:r>
              <a:rPr lang="en-US" sz="2000" dirty="0">
                <a:solidFill>
                  <a:schemeClr val="tx1"/>
                </a:solidFill>
                <a:latin typeface="+mj-lt"/>
                <a:cs typeface="Lucida Sans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+mj-lt"/>
                <a:cs typeface="Lucida Sans" charset="0"/>
              </a:rPr>
              <a:t>Holz</a:t>
            </a:r>
            <a:r>
              <a:rPr lang="en-US" sz="2000" dirty="0">
                <a:solidFill>
                  <a:schemeClr val="tx1"/>
                </a:solidFill>
                <a:latin typeface="+mj-lt"/>
                <a:cs typeface="Lucida Sans" charset="0"/>
              </a:rPr>
              <a:t>, German Institute for Economic Research</a:t>
            </a:r>
          </a:p>
          <a:p>
            <a:pPr defTabSz="914400"/>
            <a:r>
              <a:rPr lang="en-US" sz="2000" dirty="0">
                <a:solidFill>
                  <a:schemeClr val="tx1"/>
                </a:solidFill>
                <a:latin typeface="+mj-lt"/>
                <a:cs typeface="Lucida Sans" charset="0"/>
              </a:rPr>
              <a:t>Paul Bernstein, </a:t>
            </a:r>
            <a:r>
              <a:rPr lang="en-US" sz="2000" dirty="0" err="1">
                <a:solidFill>
                  <a:schemeClr val="tx1"/>
                </a:solidFill>
                <a:latin typeface="+mj-lt"/>
                <a:cs typeface="Lucida Sans" charset="0"/>
              </a:rPr>
              <a:t>Sugandha</a:t>
            </a:r>
            <a:r>
              <a:rPr lang="en-US" sz="2000" dirty="0">
                <a:solidFill>
                  <a:schemeClr val="tx1"/>
                </a:solidFill>
                <a:latin typeface="+mj-lt"/>
                <a:cs typeface="Lucida Sans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+mj-lt"/>
                <a:cs typeface="Lucida Sans" charset="0"/>
              </a:rPr>
              <a:t>Tuladhar</a:t>
            </a:r>
            <a:r>
              <a:rPr lang="en-US" sz="2000" dirty="0">
                <a:solidFill>
                  <a:schemeClr val="tx1"/>
                </a:solidFill>
                <a:latin typeface="+mj-lt"/>
                <a:cs typeface="Lucida Sans" charset="0"/>
              </a:rPr>
              <a:t>, NERA Economics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13100" y="5651500"/>
            <a:ext cx="26478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May 7</a:t>
            </a:r>
            <a:r>
              <a:rPr lang="en-US" baseline="30000" dirty="0" smtClean="0"/>
              <a:t>th</a:t>
            </a:r>
            <a:r>
              <a:rPr lang="en-US" dirty="0" smtClean="0"/>
              <a:t> and May 8</a:t>
            </a:r>
            <a:r>
              <a:rPr lang="en-US" baseline="30000" dirty="0" smtClean="0"/>
              <a:t>th</a:t>
            </a:r>
            <a:r>
              <a:rPr lang="en-US" dirty="0" smtClean="0"/>
              <a:t>, 2015</a:t>
            </a:r>
          </a:p>
          <a:p>
            <a:pPr algn="ctr"/>
            <a:r>
              <a:rPr lang="en-US" dirty="0" smtClean="0"/>
              <a:t>Washington, DC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1762" y="105853"/>
            <a:ext cx="2576488" cy="84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961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Several studies (e.g. NERA, EIA, Baron et al. 2015) look at the impacts of US exports (e.g. 6 TCF, 12 TCF, unlimited) on US production, GDP and global gas prices</a:t>
            </a:r>
          </a:p>
          <a:p>
            <a:pPr lvl="1"/>
            <a:r>
              <a:rPr lang="en-US" dirty="0"/>
              <a:t>EIA examined scenario of 7.3 TCF/</a:t>
            </a:r>
            <a:r>
              <a:rPr lang="en-US" dirty="0" err="1"/>
              <a:t>yr</a:t>
            </a:r>
            <a:r>
              <a:rPr lang="en-US" dirty="0"/>
              <a:t> exports, found LNG exports increase price by -4% to 14% ; GDP increase 0.05%-0.17%</a:t>
            </a:r>
          </a:p>
          <a:p>
            <a:pPr lvl="1"/>
            <a:r>
              <a:rPr lang="en-US" dirty="0"/>
              <a:t>Baron et al. (2015) shocked the international market with higher Asian demand using </a:t>
            </a:r>
            <a:r>
              <a:rPr lang="en-US" dirty="0" err="1"/>
              <a:t>NewERA</a:t>
            </a:r>
            <a:r>
              <a:rPr lang="en-US" dirty="0"/>
              <a:t> model </a:t>
            </a:r>
            <a:r>
              <a:rPr lang="en-US" i="1" dirty="0"/>
              <a:t>assuming production restraint in non-US regions. </a:t>
            </a:r>
          </a:p>
          <a:p>
            <a:pPr lvl="2"/>
            <a:r>
              <a:rPr lang="en-US" dirty="0"/>
              <a:t>LNG exports up to 12.8 TCF, positive GDP impacts</a:t>
            </a:r>
          </a:p>
          <a:p>
            <a:pPr lvl="2"/>
            <a:r>
              <a:rPr lang="en-US" dirty="0"/>
              <a:t>Less US advantage when non-US production restraint was removed.</a:t>
            </a:r>
          </a:p>
          <a:p>
            <a:r>
              <a:rPr lang="en-US" dirty="0" smtClean="0"/>
              <a:t>Using relatively simple regional supply and demand curves and elasticity assumptions to represent international responses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32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Scenarios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558336"/>
              </p:ext>
            </p:extLst>
          </p:nvPr>
        </p:nvGraphicFramePr>
        <p:xfrm>
          <a:off x="457200" y="1600200"/>
          <a:ext cx="8229600" cy="26619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451100"/>
                <a:gridCol w="57785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#1. Reference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</a:t>
                      </a:r>
                      <a:r>
                        <a:rPr lang="en-US" baseline="0" dirty="0" smtClean="0"/>
                        <a:t> results calibrated to AEO 2014; International results calibrated to IEO 2013.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#2. High Shale (HR)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Follow</a:t>
                      </a:r>
                      <a:r>
                        <a:rPr lang="en-US" baseline="0" dirty="0" smtClean="0"/>
                        <a:t> AEO 2014 High Resource Case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#6. High Asian Demand (HAD)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Expand the Asian demand for natural gas by approximately 20% (7-11 TCF) in 2040 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#7. High Demand High (HAD+HR)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Combine #2 and #6</a:t>
                      </a:r>
                      <a:endParaRPr lang="en-US" dirty="0"/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3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199" y="4411035"/>
            <a:ext cx="8336375" cy="13880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GTEM</a:t>
            </a:r>
            <a:r>
              <a:rPr lang="en-US" sz="2000" dirty="0"/>
              <a:t>-C </a:t>
            </a:r>
            <a:r>
              <a:rPr lang="en-US" sz="2000" dirty="0">
                <a:sym typeface="Symbol"/>
              </a:rPr>
              <a:t></a:t>
            </a:r>
            <a:r>
              <a:rPr lang="en-US" sz="2000" dirty="0"/>
              <a:t> CSIRO, Australia </a:t>
            </a:r>
            <a:r>
              <a:rPr lang="en-US" sz="2000" dirty="0" smtClean="0"/>
              <a:t>(</a:t>
            </a:r>
            <a:r>
              <a:rPr lang="en-US" sz="2000" dirty="0"/>
              <a:t>Computable General </a:t>
            </a:r>
            <a:r>
              <a:rPr lang="en-US" sz="2000" dirty="0" smtClean="0"/>
              <a:t>Equilibrium)</a:t>
            </a:r>
            <a:endParaRPr lang="en-US" sz="2000" dirty="0"/>
          </a:p>
          <a:p>
            <a:r>
              <a:rPr lang="en-US" sz="2000" dirty="0" smtClean="0"/>
              <a:t>DIW</a:t>
            </a:r>
            <a:r>
              <a:rPr lang="en-US" sz="2000" dirty="0"/>
              <a:t>-MFM </a:t>
            </a:r>
            <a:r>
              <a:rPr lang="en-US" sz="2000" dirty="0">
                <a:sym typeface="Symbol"/>
              </a:rPr>
              <a:t> </a:t>
            </a:r>
            <a:r>
              <a:rPr lang="en-US" sz="2000" dirty="0"/>
              <a:t>German Institute for Economic </a:t>
            </a:r>
            <a:r>
              <a:rPr lang="en-US" sz="2000" dirty="0" smtClean="0"/>
              <a:t>Research (</a:t>
            </a:r>
            <a:r>
              <a:rPr lang="en-US" sz="2000" dirty="0"/>
              <a:t>Spatial </a:t>
            </a:r>
            <a:r>
              <a:rPr lang="en-US" sz="2000" dirty="0" smtClean="0"/>
              <a:t>Equilibrium)</a:t>
            </a:r>
            <a:endParaRPr lang="en-US" sz="2000" dirty="0"/>
          </a:p>
          <a:p>
            <a:r>
              <a:rPr lang="en-US" sz="2000" dirty="0"/>
              <a:t>GNGM  </a:t>
            </a:r>
            <a:r>
              <a:rPr lang="en-US" sz="2000" dirty="0">
                <a:sym typeface="Symbol"/>
              </a:rPr>
              <a:t> NERA, Inc</a:t>
            </a:r>
            <a:r>
              <a:rPr lang="en-US" sz="2000" dirty="0" smtClean="0">
                <a:sym typeface="Symbol"/>
              </a:rPr>
              <a:t>. (</a:t>
            </a:r>
            <a:r>
              <a:rPr lang="en-US" sz="2000" dirty="0"/>
              <a:t>Spatial </a:t>
            </a:r>
            <a:r>
              <a:rPr lang="en-US" sz="2000" dirty="0" smtClean="0"/>
              <a:t>Equilibrium</a:t>
            </a:r>
            <a:r>
              <a:rPr lang="en-US" sz="2000" dirty="0" smtClean="0">
                <a:sym typeface="Symbol"/>
              </a:rPr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65060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Findings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Higher Asian Demand </a:t>
            </a:r>
            <a:r>
              <a:rPr lang="en-US" dirty="0" smtClean="0"/>
              <a:t>(7-11 TCF in equilibrium in 2040) alone leads to </a:t>
            </a:r>
            <a:r>
              <a:rPr lang="en-US" dirty="0" smtClean="0">
                <a:solidFill>
                  <a:srgbClr val="FF0000"/>
                </a:solidFill>
              </a:rPr>
              <a:t>0.02 – 1.02 TCF</a:t>
            </a:r>
            <a:r>
              <a:rPr lang="en-US" dirty="0" smtClean="0"/>
              <a:t> increase in US production in 2040.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Mixed results in production </a:t>
            </a:r>
            <a:r>
              <a:rPr lang="en-US" dirty="0" smtClean="0">
                <a:solidFill>
                  <a:srgbClr val="000000"/>
                </a:solidFill>
              </a:rPr>
              <a:t>changes from other countries</a:t>
            </a: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Mainly Russia and Middle East will increase exports; NERA: US, Africa, Oceania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US </a:t>
            </a:r>
            <a:r>
              <a:rPr lang="en-US" dirty="0">
                <a:solidFill>
                  <a:srgbClr val="0000FF"/>
                </a:solidFill>
              </a:rPr>
              <a:t>High </a:t>
            </a:r>
            <a:r>
              <a:rPr lang="en-US" dirty="0" smtClean="0">
                <a:solidFill>
                  <a:srgbClr val="0000FF"/>
                </a:solidFill>
              </a:rPr>
              <a:t>Shale </a:t>
            </a:r>
            <a:r>
              <a:rPr lang="en-US" dirty="0" smtClean="0">
                <a:solidFill>
                  <a:srgbClr val="000000"/>
                </a:solidFill>
              </a:rPr>
              <a:t>lowers U</a:t>
            </a:r>
            <a:r>
              <a:rPr lang="en-US" dirty="0" smtClean="0"/>
              <a:t>S &amp; world gas prices, </a:t>
            </a:r>
            <a:endParaRPr lang="en-US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/>
              <a:t>NERA&amp;DIW: lowers production elsewhere; </a:t>
            </a:r>
            <a:r>
              <a:rPr lang="en-US" i="1" dirty="0" smtClean="0"/>
              <a:t>or</a:t>
            </a:r>
          </a:p>
          <a:p>
            <a:pPr lvl="1"/>
            <a:r>
              <a:rPr lang="en-US" dirty="0" smtClean="0"/>
              <a:t>GTEM-C: lower gas prices increases GDPs and demands for gas in other countries, thus increases productions elsewhere.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US </a:t>
            </a:r>
            <a:r>
              <a:rPr lang="en-US" dirty="0">
                <a:solidFill>
                  <a:srgbClr val="0000FF"/>
                </a:solidFill>
              </a:rPr>
              <a:t>High Shale </a:t>
            </a:r>
            <a:r>
              <a:rPr lang="en-US" dirty="0" smtClean="0">
                <a:solidFill>
                  <a:srgbClr val="000000"/>
                </a:solidFill>
              </a:rPr>
              <a:t>may </a:t>
            </a:r>
            <a:r>
              <a:rPr lang="en-US" dirty="0">
                <a:solidFill>
                  <a:srgbClr val="000000"/>
                </a:solidFill>
              </a:rPr>
              <a:t>or </a:t>
            </a:r>
            <a:r>
              <a:rPr lang="en-US" dirty="0" smtClean="0">
                <a:solidFill>
                  <a:srgbClr val="000000"/>
                </a:solidFill>
              </a:rPr>
              <a:t>may </a:t>
            </a:r>
            <a:r>
              <a:rPr lang="en-US" dirty="0">
                <a:solidFill>
                  <a:srgbClr val="000000"/>
                </a:solidFill>
              </a:rPr>
              <a:t>not </a:t>
            </a:r>
            <a:r>
              <a:rPr lang="en-US" dirty="0" smtClean="0">
                <a:solidFill>
                  <a:srgbClr val="000000"/>
                </a:solidFill>
              </a:rPr>
              <a:t>affect </a:t>
            </a:r>
            <a:r>
              <a:rPr lang="en-US" dirty="0">
                <a:solidFill>
                  <a:srgbClr val="000000"/>
                </a:solidFill>
              </a:rPr>
              <a:t>US </a:t>
            </a:r>
            <a:r>
              <a:rPr lang="en-US" dirty="0" smtClean="0">
                <a:solidFill>
                  <a:srgbClr val="000000"/>
                </a:solidFill>
              </a:rPr>
              <a:t>demand 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Understand the fundamental drivers </a:t>
            </a:r>
            <a:r>
              <a:rPr lang="en-US" dirty="0">
                <a:solidFill>
                  <a:srgbClr val="000000"/>
                </a:solidFill>
              </a:rPr>
              <a:t>for US </a:t>
            </a:r>
            <a:r>
              <a:rPr lang="en-US" dirty="0" smtClean="0">
                <a:solidFill>
                  <a:srgbClr val="000000"/>
                </a:solidFill>
              </a:rPr>
              <a:t>demand </a:t>
            </a:r>
            <a:r>
              <a:rPr lang="en-US" dirty="0">
                <a:solidFill>
                  <a:srgbClr val="000000"/>
                </a:solidFill>
              </a:rPr>
              <a:t>is </a:t>
            </a:r>
            <a:r>
              <a:rPr lang="en-US" dirty="0" smtClean="0">
                <a:solidFill>
                  <a:srgbClr val="000000"/>
                </a:solidFill>
              </a:rPr>
              <a:t>more important than resource shock</a:t>
            </a:r>
            <a:endParaRPr lang="en-US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29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457200" y="162826"/>
            <a:ext cx="8229600" cy="315693"/>
          </a:xfrm>
        </p:spPr>
        <p:txBody>
          <a:bodyPr>
            <a:noAutofit/>
          </a:bodyPr>
          <a:lstStyle/>
          <a:p>
            <a:r>
              <a:rPr lang="en-US" dirty="0" smtClean="0"/>
              <a:t>High Shale Scenario – Production Change</a:t>
            </a:r>
            <a:endParaRPr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457200" y="4325072"/>
            <a:ext cx="8229600" cy="1801091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NERA-GNGM &amp;DIW: </a:t>
            </a:r>
            <a:r>
              <a:rPr lang="en-US" sz="2000" dirty="0"/>
              <a:t>Production increase </a:t>
            </a:r>
            <a:r>
              <a:rPr lang="en-US" sz="2000" dirty="0" smtClean="0"/>
              <a:t>in US; decreased production in all the other countries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GTEM-C: </a:t>
            </a:r>
            <a:r>
              <a:rPr lang="en-US" sz="2000" dirty="0" smtClean="0"/>
              <a:t>Gas </a:t>
            </a:r>
            <a:r>
              <a:rPr lang="en-US" sz="2000" dirty="0"/>
              <a:t>production </a:t>
            </a:r>
            <a:r>
              <a:rPr lang="en-US" sz="2000" dirty="0" smtClean="0"/>
              <a:t>dropped </a:t>
            </a:r>
            <a:r>
              <a:rPr lang="en-US" sz="2000" dirty="0"/>
              <a:t>in most other regions in the short </a:t>
            </a:r>
            <a:r>
              <a:rPr lang="en-US" sz="2000" dirty="0" smtClean="0"/>
              <a:t>term.  </a:t>
            </a:r>
            <a:r>
              <a:rPr lang="en-US" sz="2000" dirty="0" smtClean="0">
                <a:solidFill>
                  <a:srgbClr val="FF0000"/>
                </a:solidFill>
              </a:rPr>
              <a:t>Income effects due to lower gas prices </a:t>
            </a:r>
            <a:r>
              <a:rPr lang="en-US" sz="2000" dirty="0">
                <a:solidFill>
                  <a:srgbClr val="FF0000"/>
                </a:solidFill>
              </a:rPr>
              <a:t>will increase </a:t>
            </a:r>
            <a:r>
              <a:rPr lang="en-US" sz="2000" dirty="0" smtClean="0">
                <a:solidFill>
                  <a:srgbClr val="FF0000"/>
                </a:solidFill>
              </a:rPr>
              <a:t>GDP and the </a:t>
            </a:r>
            <a:r>
              <a:rPr lang="en-US" sz="2000" dirty="0">
                <a:solidFill>
                  <a:srgbClr val="FF0000"/>
                </a:solidFill>
              </a:rPr>
              <a:t>demand for gas in the rest of the world, and it consequently increases </a:t>
            </a:r>
            <a:r>
              <a:rPr lang="en-US" sz="2000" dirty="0" smtClean="0">
                <a:solidFill>
                  <a:srgbClr val="FF0000"/>
                </a:solidFill>
              </a:rPr>
              <a:t>production elsewhere 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FA749-A6CC-4442-B0B2-1FC5868C2851}" type="slidenum">
              <a:rPr lang="en-US" smtClean="0"/>
              <a:t>5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736600"/>
            <a:ext cx="5303520" cy="3182112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 rot="4192245">
            <a:off x="2810268" y="1521737"/>
            <a:ext cx="532071" cy="164829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H="1" flipV="1">
            <a:off x="3162300" y="2705140"/>
            <a:ext cx="1435100" cy="2285960"/>
          </a:xfrm>
          <a:prstGeom prst="straightConnector1">
            <a:avLst/>
          </a:prstGeom>
          <a:ln w="1270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8035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9141</TotalTime>
  <Words>494</Words>
  <Application>Microsoft Macintosh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International Dynamics of EMF Natural Gas Scenarios  MF 31.4 North American Natural Gas Markets in Transition</vt:lpstr>
      <vt:lpstr>Motivations</vt:lpstr>
      <vt:lpstr>Scenarios</vt:lpstr>
      <vt:lpstr>Summary of Findings</vt:lpstr>
      <vt:lpstr>High Shale Scenario – Production Change</vt:lpstr>
    </vt:vector>
  </TitlesOfParts>
  <Company>ITS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Yeh</dc:creator>
  <cp:lastModifiedBy>Sonia Yeh</cp:lastModifiedBy>
  <cp:revision>141</cp:revision>
  <dcterms:created xsi:type="dcterms:W3CDTF">2015-03-24T16:16:30Z</dcterms:created>
  <dcterms:modified xsi:type="dcterms:W3CDTF">2015-05-13T15:50:14Z</dcterms:modified>
</cp:coreProperties>
</file>