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322" r:id="rId3"/>
    <p:sldId id="337" r:id="rId4"/>
    <p:sldId id="321" r:id="rId5"/>
    <p:sldId id="303" r:id="rId6"/>
    <p:sldId id="291" r:id="rId7"/>
    <p:sldId id="290" r:id="rId8"/>
    <p:sldId id="296" r:id="rId9"/>
    <p:sldId id="297" r:id="rId10"/>
    <p:sldId id="294" r:id="rId11"/>
    <p:sldId id="300" r:id="rId12"/>
    <p:sldId id="304" r:id="rId13"/>
    <p:sldId id="315" r:id="rId14"/>
    <p:sldId id="301" r:id="rId15"/>
    <p:sldId id="281" r:id="rId16"/>
    <p:sldId id="283" r:id="rId17"/>
    <p:sldId id="336" r:id="rId18"/>
    <p:sldId id="316" r:id="rId19"/>
    <p:sldId id="320" r:id="rId20"/>
    <p:sldId id="323" r:id="rId21"/>
    <p:sldId id="324" r:id="rId22"/>
    <p:sldId id="325" r:id="rId23"/>
    <p:sldId id="326" r:id="rId24"/>
    <p:sldId id="329" r:id="rId25"/>
    <p:sldId id="333" r:id="rId26"/>
    <p:sldId id="330" r:id="rId27"/>
    <p:sldId id="331" r:id="rId28"/>
    <p:sldId id="334" r:id="rId29"/>
    <p:sldId id="33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50" autoAdjust="0"/>
  </p:normalViewPr>
  <p:slideViewPr>
    <p:cSldViewPr snapToGrid="0" snapToObjects="1">
      <p:cViewPr>
        <p:scale>
          <a:sx n="112" d="100"/>
          <a:sy n="112" d="100"/>
        </p:scale>
        <p:origin x="-1368" y="-14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ramea\Documents\COCHIN\Ma3t\Pacific-tech-CS-dynamic-graphs.xlsm"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ramea\Documents\COCHIN\Ma3t\Pacific-tech-CS-dynamic-graph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0"/>
          <c:tx>
            <c:strRef>
              <c:f>Extracted_data!$E$2</c:f>
              <c:strCache>
                <c:ptCount val="1"/>
                <c:pt idx="0">
                  <c:v>Range Anxiety Cost</c:v>
                </c:pt>
              </c:strCache>
            </c:strRef>
          </c:tx>
          <c:spPr>
            <a:solidFill>
              <a:schemeClr val="tx1"/>
            </a:solidFill>
          </c:spPr>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Extracted_data!$E$3:$E$8</c:f>
              <c:numCache>
                <c:formatCode>General</c:formatCode>
                <c:ptCount val="6"/>
                <c:pt idx="0">
                  <c:v>0.0</c:v>
                </c:pt>
                <c:pt idx="1">
                  <c:v>0.0</c:v>
                </c:pt>
                <c:pt idx="2">
                  <c:v>0.0</c:v>
                </c:pt>
                <c:pt idx="3">
                  <c:v>0.0</c:v>
                </c:pt>
                <c:pt idx="4">
                  <c:v>0.0</c:v>
                </c:pt>
                <c:pt idx="5">
                  <c:v>2132.10266669275</c:v>
                </c:pt>
              </c:numCache>
            </c:numRef>
          </c:val>
        </c:ser>
        <c:ser>
          <c:idx val="7"/>
          <c:order val="1"/>
          <c:tx>
            <c:strRef>
              <c:f>Extracted_data!$J$2</c:f>
              <c:strCache>
                <c:ptCount val="1"/>
                <c:pt idx="0">
                  <c:v>Towing</c:v>
                </c:pt>
              </c:strCache>
            </c:strRef>
          </c:tx>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Extracted_data!$J$3:$J$8</c:f>
              <c:numCache>
                <c:formatCode>General</c:formatCode>
                <c:ptCount val="6"/>
                <c:pt idx="0">
                  <c:v>-984.242839170877</c:v>
                </c:pt>
                <c:pt idx="1">
                  <c:v>-912.0552476457624</c:v>
                </c:pt>
                <c:pt idx="2">
                  <c:v>-535.917831611049</c:v>
                </c:pt>
                <c:pt idx="3">
                  <c:v>-326.868049383459</c:v>
                </c:pt>
                <c:pt idx="4">
                  <c:v>-478.879799089756</c:v>
                </c:pt>
                <c:pt idx="5">
                  <c:v>0.0</c:v>
                </c:pt>
              </c:numCache>
            </c:numRef>
          </c:val>
        </c:ser>
        <c:ser>
          <c:idx val="8"/>
          <c:order val="2"/>
          <c:tx>
            <c:strRef>
              <c:f>Extracted_data!$K$2</c:f>
              <c:strCache>
                <c:ptCount val="1"/>
                <c:pt idx="0">
                  <c:v>Charge Refueler Cost</c:v>
                </c:pt>
              </c:strCache>
            </c:strRef>
          </c:tx>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Extracted_data!$K$3:$K$8</c:f>
              <c:numCache>
                <c:formatCode>General</c:formatCode>
                <c:ptCount val="6"/>
                <c:pt idx="0">
                  <c:v>0.0</c:v>
                </c:pt>
                <c:pt idx="1">
                  <c:v>0.0</c:v>
                </c:pt>
                <c:pt idx="2">
                  <c:v>0.0</c:v>
                </c:pt>
                <c:pt idx="3">
                  <c:v>878.0</c:v>
                </c:pt>
                <c:pt idx="4">
                  <c:v>0.0</c:v>
                </c:pt>
                <c:pt idx="5">
                  <c:v>878.0</c:v>
                </c:pt>
              </c:numCache>
            </c:numRef>
          </c:val>
        </c:ser>
        <c:ser>
          <c:idx val="9"/>
          <c:order val="3"/>
          <c:tx>
            <c:strRef>
              <c:f>Extracted_data!$L$2</c:f>
              <c:strCache>
                <c:ptCount val="1"/>
                <c:pt idx="0">
                  <c:v>Refueling</c:v>
                </c:pt>
              </c:strCache>
            </c:strRef>
          </c:tx>
          <c:spPr>
            <a:solidFill>
              <a:srgbClr val="00B050"/>
            </a:solidFill>
          </c:spPr>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Extracted_data!$L$3:$L$8</c:f>
              <c:numCache>
                <c:formatCode>General</c:formatCode>
                <c:ptCount val="6"/>
                <c:pt idx="0">
                  <c:v>252.28598232422</c:v>
                </c:pt>
                <c:pt idx="1">
                  <c:v>405.443141151651</c:v>
                </c:pt>
                <c:pt idx="2">
                  <c:v>217.201069822428</c:v>
                </c:pt>
                <c:pt idx="3">
                  <c:v>141.2632907788417</c:v>
                </c:pt>
                <c:pt idx="4">
                  <c:v>17554.0631582161</c:v>
                </c:pt>
                <c:pt idx="5">
                  <c:v>0.0</c:v>
                </c:pt>
              </c:numCache>
            </c:numRef>
          </c:val>
        </c:ser>
        <c:ser>
          <c:idx val="12"/>
          <c:order val="4"/>
          <c:tx>
            <c:strRef>
              <c:f>Extracted_data!$O$2</c:f>
              <c:strCache>
                <c:ptCount val="1"/>
                <c:pt idx="0">
                  <c:v>Risk Premium</c:v>
                </c:pt>
              </c:strCache>
            </c:strRef>
          </c:tx>
          <c:spPr>
            <a:solidFill>
              <a:srgbClr val="FF0000"/>
            </a:solidFill>
          </c:spPr>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Extracted_data!$O$3:$O$8</c:f>
              <c:numCache>
                <c:formatCode>General</c:formatCode>
                <c:ptCount val="6"/>
                <c:pt idx="0" formatCode="0.00E+00">
                  <c:v>-6.93426797671718E-30</c:v>
                </c:pt>
                <c:pt idx="1">
                  <c:v>-142.875912514335</c:v>
                </c:pt>
                <c:pt idx="2">
                  <c:v>-1.02753528397239</c:v>
                </c:pt>
                <c:pt idx="3">
                  <c:v>-1001.88155290783</c:v>
                </c:pt>
                <c:pt idx="4">
                  <c:v>-2429.42328487048</c:v>
                </c:pt>
                <c:pt idx="5">
                  <c:v>-2297.9372442743</c:v>
                </c:pt>
              </c:numCache>
            </c:numRef>
          </c:val>
        </c:ser>
        <c:ser>
          <c:idx val="13"/>
          <c:order val="5"/>
          <c:tx>
            <c:strRef>
              <c:f>Extracted_data!$P$2</c:f>
              <c:strCache>
                <c:ptCount val="1"/>
                <c:pt idx="0">
                  <c:v>Model Availability</c:v>
                </c:pt>
              </c:strCache>
            </c:strRef>
          </c:tx>
          <c:spPr>
            <a:solidFill>
              <a:schemeClr val="accent6"/>
            </a:solidFill>
          </c:spPr>
          <c:invertIfNegative val="0"/>
          <c:cat>
            <c:strRef>
              <c:f>Extracted_data!$B$9:$B$14</c:f>
              <c:strCache>
                <c:ptCount val="6"/>
                <c:pt idx="0">
                  <c:v>Gasoline</c:v>
                </c:pt>
                <c:pt idx="1">
                  <c:v>Diesel</c:v>
                </c:pt>
                <c:pt idx="2">
                  <c:v>Hybrid</c:v>
                </c:pt>
                <c:pt idx="3">
                  <c:v>Plug-in Hybrid</c:v>
                </c:pt>
                <c:pt idx="4">
                  <c:v>Fuel Cell</c:v>
                </c:pt>
                <c:pt idx="5">
                  <c:v>Electric</c:v>
                </c:pt>
              </c:strCache>
            </c:strRef>
          </c:cat>
          <c:val>
            <c:numRef>
              <c:f>Extracted_data!$P$3:$P$8</c:f>
              <c:numCache>
                <c:formatCode>General</c:formatCode>
                <c:ptCount val="6"/>
                <c:pt idx="0">
                  <c:v>-491.5121712741869</c:v>
                </c:pt>
                <c:pt idx="1">
                  <c:v>5898.09985746521</c:v>
                </c:pt>
                <c:pt idx="2">
                  <c:v>186.423431572595</c:v>
                </c:pt>
                <c:pt idx="3">
                  <c:v>2487.11521232094</c:v>
                </c:pt>
                <c:pt idx="4">
                  <c:v>7482.88002194654</c:v>
                </c:pt>
                <c:pt idx="5">
                  <c:v>6622.00635080382</c:v>
                </c:pt>
              </c:numCache>
            </c:numRef>
          </c:val>
        </c:ser>
        <c:dLbls>
          <c:showLegendKey val="0"/>
          <c:showVal val="0"/>
          <c:showCatName val="0"/>
          <c:showSerName val="0"/>
          <c:showPercent val="0"/>
          <c:showBubbleSize val="0"/>
        </c:dLbls>
        <c:gapWidth val="55"/>
        <c:overlap val="100"/>
        <c:axId val="2091491896"/>
        <c:axId val="2091487560"/>
      </c:barChart>
      <c:catAx>
        <c:axId val="2091491896"/>
        <c:scaling>
          <c:orientation val="minMax"/>
        </c:scaling>
        <c:delete val="0"/>
        <c:axPos val="b"/>
        <c:majorTickMark val="none"/>
        <c:minorTickMark val="none"/>
        <c:tickLblPos val="low"/>
        <c:txPr>
          <a:bodyPr/>
          <a:lstStyle/>
          <a:p>
            <a:pPr>
              <a:defRPr sz="1000">
                <a:latin typeface="Adobe Caslon Pro" pitchFamily="18" charset="0"/>
                <a:cs typeface="Arial Rounded MT Bold"/>
              </a:defRPr>
            </a:pPr>
            <a:endParaRPr lang="en-US"/>
          </a:p>
        </c:txPr>
        <c:crossAx val="2091487560"/>
        <c:crosses val="autoZero"/>
        <c:auto val="1"/>
        <c:lblAlgn val="ctr"/>
        <c:lblOffset val="100"/>
        <c:noMultiLvlLbl val="0"/>
      </c:catAx>
      <c:valAx>
        <c:axId val="2091487560"/>
        <c:scaling>
          <c:orientation val="minMax"/>
          <c:max val="80000.0"/>
        </c:scaling>
        <c:delete val="0"/>
        <c:axPos val="l"/>
        <c:title>
          <c:tx>
            <c:rich>
              <a:bodyPr rot="-5400000" vert="horz"/>
              <a:lstStyle/>
              <a:p>
                <a:pPr>
                  <a:defRPr sz="1050" b="1">
                    <a:latin typeface="Adobe Caslon Pro" pitchFamily="18" charset="0"/>
                    <a:cs typeface="Arial Rounded MT Bold"/>
                  </a:defRPr>
                </a:pPr>
                <a:r>
                  <a:rPr lang="en-US" sz="1050" b="1">
                    <a:latin typeface="Adobe Caslon Pro" pitchFamily="18" charset="0"/>
                    <a:cs typeface="Arial Rounded MT Bold"/>
                  </a:rPr>
                  <a:t>$/vehicle</a:t>
                </a:r>
              </a:p>
            </c:rich>
          </c:tx>
          <c:layout/>
          <c:overlay val="0"/>
        </c:title>
        <c:numFmt formatCode="General" sourceLinked="1"/>
        <c:majorTickMark val="none"/>
        <c:minorTickMark val="none"/>
        <c:tickLblPos val="nextTo"/>
        <c:txPr>
          <a:bodyPr/>
          <a:lstStyle/>
          <a:p>
            <a:pPr>
              <a:defRPr sz="900">
                <a:latin typeface="Adobe Caslon Pro" pitchFamily="18" charset="0"/>
                <a:cs typeface="Arial Rounded MT Bold"/>
              </a:defRPr>
            </a:pPr>
            <a:endParaRPr lang="en-US"/>
          </a:p>
        </c:txPr>
        <c:crossAx val="2091491896"/>
        <c:crosses val="autoZero"/>
        <c:crossBetween val="between"/>
      </c:valAx>
    </c:plotArea>
    <c:legend>
      <c:legendPos val="l"/>
      <c:layout>
        <c:manualLayout>
          <c:xMode val="edge"/>
          <c:yMode val="edge"/>
          <c:x val="0.190382098976758"/>
          <c:y val="0.0855442913385827"/>
          <c:w val="0.247222032028605"/>
          <c:h val="0.452072834645669"/>
        </c:manualLayout>
      </c:layout>
      <c:overlay val="1"/>
    </c:legend>
    <c:plotVisOnly val="1"/>
    <c:dispBlanksAs val="gap"/>
    <c:showDLblsOverMax val="0"/>
  </c:chart>
  <c:txPr>
    <a:bodyPr/>
    <a:lstStyle/>
    <a:p>
      <a:pPr>
        <a:defRPr lang="en-US" sz="1000" b="0" i="0" u="none" strike="noStrike" kern="1200" baseline="0">
          <a:solidFill>
            <a:sysClr val="windowText" lastClr="000000"/>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0"/>
          <c:tx>
            <c:strRef>
              <c:f>Extracted_data!$E$2</c:f>
              <c:strCache>
                <c:ptCount val="1"/>
                <c:pt idx="0">
                  <c:v>Range Anxiety Cost</c:v>
                </c:pt>
              </c:strCache>
            </c:strRef>
          </c:tx>
          <c:spPr>
            <a:solidFill>
              <a:schemeClr val="tx1"/>
            </a:solidFill>
          </c:spPr>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Extracted_data!$E$159:$E$164</c:f>
              <c:numCache>
                <c:formatCode>General</c:formatCode>
                <c:ptCount val="6"/>
                <c:pt idx="0">
                  <c:v>0.0</c:v>
                </c:pt>
                <c:pt idx="1">
                  <c:v>0.0</c:v>
                </c:pt>
                <c:pt idx="2">
                  <c:v>0.0</c:v>
                </c:pt>
                <c:pt idx="3">
                  <c:v>0.0</c:v>
                </c:pt>
                <c:pt idx="4">
                  <c:v>0.0</c:v>
                </c:pt>
                <c:pt idx="5">
                  <c:v>36286.7473081362</c:v>
                </c:pt>
              </c:numCache>
            </c:numRef>
          </c:val>
        </c:ser>
        <c:ser>
          <c:idx val="7"/>
          <c:order val="1"/>
          <c:tx>
            <c:strRef>
              <c:f>Extracted_data!$J$2</c:f>
              <c:strCache>
                <c:ptCount val="1"/>
                <c:pt idx="0">
                  <c:v>Towing</c:v>
                </c:pt>
              </c:strCache>
            </c:strRef>
          </c:tx>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Extracted_data!$J$51:$J$56</c:f>
              <c:numCache>
                <c:formatCode>General</c:formatCode>
                <c:ptCount val="6"/>
                <c:pt idx="0">
                  <c:v>-984.242839170877</c:v>
                </c:pt>
                <c:pt idx="1">
                  <c:v>-912.0552476457624</c:v>
                </c:pt>
                <c:pt idx="2">
                  <c:v>-535.917831611049</c:v>
                </c:pt>
                <c:pt idx="3">
                  <c:v>-326.868049383459</c:v>
                </c:pt>
                <c:pt idx="4">
                  <c:v>-478.879799089756</c:v>
                </c:pt>
                <c:pt idx="5">
                  <c:v>0.0</c:v>
                </c:pt>
              </c:numCache>
            </c:numRef>
          </c:val>
        </c:ser>
        <c:ser>
          <c:idx val="8"/>
          <c:order val="2"/>
          <c:tx>
            <c:strRef>
              <c:f>Extracted_data!$K$2</c:f>
              <c:strCache>
                <c:ptCount val="1"/>
                <c:pt idx="0">
                  <c:v>Charge Refueler Cost</c:v>
                </c:pt>
              </c:strCache>
            </c:strRef>
          </c:tx>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Extracted_data!$K$51:$K$56</c:f>
              <c:numCache>
                <c:formatCode>General</c:formatCode>
                <c:ptCount val="6"/>
                <c:pt idx="0">
                  <c:v>0.0</c:v>
                </c:pt>
                <c:pt idx="1">
                  <c:v>0.0</c:v>
                </c:pt>
                <c:pt idx="2">
                  <c:v>0.0</c:v>
                </c:pt>
                <c:pt idx="3">
                  <c:v>878.0</c:v>
                </c:pt>
                <c:pt idx="4">
                  <c:v>0.0</c:v>
                </c:pt>
                <c:pt idx="5">
                  <c:v>878.0</c:v>
                </c:pt>
              </c:numCache>
            </c:numRef>
          </c:val>
        </c:ser>
        <c:ser>
          <c:idx val="9"/>
          <c:order val="3"/>
          <c:tx>
            <c:strRef>
              <c:f>Extracted_data!$L$2</c:f>
              <c:strCache>
                <c:ptCount val="1"/>
                <c:pt idx="0">
                  <c:v>Refueling</c:v>
                </c:pt>
              </c:strCache>
            </c:strRef>
          </c:tx>
          <c:spPr>
            <a:solidFill>
              <a:srgbClr val="00B050"/>
            </a:solidFill>
          </c:spPr>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Extracted_data!$L$159:$L$164</c:f>
              <c:numCache>
                <c:formatCode>General</c:formatCode>
                <c:ptCount val="6"/>
                <c:pt idx="0">
                  <c:v>770.8269346059674</c:v>
                </c:pt>
                <c:pt idx="1">
                  <c:v>1239.7531613294</c:v>
                </c:pt>
                <c:pt idx="2">
                  <c:v>764.839326444842</c:v>
                </c:pt>
                <c:pt idx="3">
                  <c:v>628.6103200986081</c:v>
                </c:pt>
                <c:pt idx="4">
                  <c:v>59132.358930495</c:v>
                </c:pt>
                <c:pt idx="5">
                  <c:v>0.0</c:v>
                </c:pt>
              </c:numCache>
            </c:numRef>
          </c:val>
        </c:ser>
        <c:ser>
          <c:idx val="12"/>
          <c:order val="4"/>
          <c:tx>
            <c:strRef>
              <c:f>Extracted_data!$O$2</c:f>
              <c:strCache>
                <c:ptCount val="1"/>
                <c:pt idx="0">
                  <c:v>Risk Premium</c:v>
                </c:pt>
              </c:strCache>
            </c:strRef>
          </c:tx>
          <c:spPr>
            <a:solidFill>
              <a:srgbClr val="FF0000"/>
            </a:solidFill>
          </c:spPr>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Extracted_data!$O$51:$O$56</c:f>
              <c:numCache>
                <c:formatCode>General</c:formatCode>
                <c:ptCount val="6"/>
                <c:pt idx="0" formatCode="0.00E+00">
                  <c:v>1.09099060148465E-29</c:v>
                </c:pt>
                <c:pt idx="1">
                  <c:v>224.791251585702</c:v>
                </c:pt>
                <c:pt idx="2">
                  <c:v>1.61665418941383</c:v>
                </c:pt>
                <c:pt idx="3">
                  <c:v>1576.29235226184</c:v>
                </c:pt>
                <c:pt idx="4">
                  <c:v>3822.28950441656</c:v>
                </c:pt>
                <c:pt idx="5">
                  <c:v>3615.4183033056</c:v>
                </c:pt>
              </c:numCache>
            </c:numRef>
          </c:val>
        </c:ser>
        <c:ser>
          <c:idx val="13"/>
          <c:order val="5"/>
          <c:tx>
            <c:strRef>
              <c:f>Extracted_data!$P$2</c:f>
              <c:strCache>
                <c:ptCount val="1"/>
                <c:pt idx="0">
                  <c:v>Model Availability</c:v>
                </c:pt>
              </c:strCache>
            </c:strRef>
          </c:tx>
          <c:spPr>
            <a:solidFill>
              <a:schemeClr val="accent6"/>
            </a:solidFill>
          </c:spPr>
          <c:invertIfNegative val="0"/>
          <c:cat>
            <c:strRef>
              <c:f>Extracted_data!$B$51:$B$56</c:f>
              <c:strCache>
                <c:ptCount val="6"/>
                <c:pt idx="0">
                  <c:v>Gasoline</c:v>
                </c:pt>
                <c:pt idx="1">
                  <c:v>Diesel</c:v>
                </c:pt>
                <c:pt idx="2">
                  <c:v>Hybrid</c:v>
                </c:pt>
                <c:pt idx="3">
                  <c:v>Plug-in Hybrid</c:v>
                </c:pt>
                <c:pt idx="4">
                  <c:v>Fuel Cell</c:v>
                </c:pt>
                <c:pt idx="5">
                  <c:v>Electric</c:v>
                </c:pt>
              </c:strCache>
            </c:strRef>
          </c:cat>
          <c:val>
            <c:numRef>
              <c:f>Extracted_data!$P$51:$P$56</c:f>
              <c:numCache>
                <c:formatCode>General</c:formatCode>
                <c:ptCount val="6"/>
                <c:pt idx="0">
                  <c:v>-491.5121712741869</c:v>
                </c:pt>
                <c:pt idx="1">
                  <c:v>5898.09985746521</c:v>
                </c:pt>
                <c:pt idx="2">
                  <c:v>186.423431572595</c:v>
                </c:pt>
                <c:pt idx="3">
                  <c:v>2487.11521232094</c:v>
                </c:pt>
                <c:pt idx="4">
                  <c:v>7482.88002194654</c:v>
                </c:pt>
                <c:pt idx="5">
                  <c:v>6622.00635080382</c:v>
                </c:pt>
              </c:numCache>
            </c:numRef>
          </c:val>
        </c:ser>
        <c:dLbls>
          <c:showLegendKey val="0"/>
          <c:showVal val="0"/>
          <c:showCatName val="0"/>
          <c:showSerName val="0"/>
          <c:showPercent val="0"/>
          <c:showBubbleSize val="0"/>
        </c:dLbls>
        <c:gapWidth val="55"/>
        <c:overlap val="100"/>
        <c:axId val="2091297272"/>
        <c:axId val="2091288936"/>
      </c:barChart>
      <c:catAx>
        <c:axId val="2091297272"/>
        <c:scaling>
          <c:orientation val="minMax"/>
        </c:scaling>
        <c:delete val="0"/>
        <c:axPos val="b"/>
        <c:majorTickMark val="none"/>
        <c:minorTickMark val="none"/>
        <c:tickLblPos val="low"/>
        <c:txPr>
          <a:bodyPr/>
          <a:lstStyle/>
          <a:p>
            <a:pPr>
              <a:defRPr sz="1000">
                <a:latin typeface="Adobe Caslon Pro" pitchFamily="18" charset="0"/>
                <a:cs typeface="Arial Rounded MT Bold"/>
              </a:defRPr>
            </a:pPr>
            <a:endParaRPr lang="en-US"/>
          </a:p>
        </c:txPr>
        <c:crossAx val="2091288936"/>
        <c:crosses val="autoZero"/>
        <c:auto val="1"/>
        <c:lblAlgn val="ctr"/>
        <c:lblOffset val="100"/>
        <c:noMultiLvlLbl val="0"/>
      </c:catAx>
      <c:valAx>
        <c:axId val="2091288936"/>
        <c:scaling>
          <c:orientation val="minMax"/>
        </c:scaling>
        <c:delete val="0"/>
        <c:axPos val="l"/>
        <c:title>
          <c:tx>
            <c:rich>
              <a:bodyPr rot="-5400000" vert="horz"/>
              <a:lstStyle/>
              <a:p>
                <a:pPr>
                  <a:defRPr sz="1050" b="1">
                    <a:latin typeface="Adobe Caslon Pro" pitchFamily="18" charset="0"/>
                    <a:cs typeface="Arial Rounded MT Bold"/>
                  </a:defRPr>
                </a:pPr>
                <a:r>
                  <a:rPr lang="en-US" sz="1050" b="1">
                    <a:latin typeface="Adobe Caslon Pro" pitchFamily="18" charset="0"/>
                    <a:cs typeface="Arial Rounded MT Bold"/>
                  </a:rPr>
                  <a:t>$/vehicle</a:t>
                </a:r>
              </a:p>
            </c:rich>
          </c:tx>
          <c:layout/>
          <c:overlay val="0"/>
        </c:title>
        <c:numFmt formatCode="General" sourceLinked="1"/>
        <c:majorTickMark val="none"/>
        <c:minorTickMark val="none"/>
        <c:tickLblPos val="nextTo"/>
        <c:txPr>
          <a:bodyPr/>
          <a:lstStyle/>
          <a:p>
            <a:pPr>
              <a:defRPr sz="900">
                <a:latin typeface="Adobe Caslon Pro" pitchFamily="18" charset="0"/>
                <a:cs typeface="Arial Rounded MT Bold"/>
              </a:defRPr>
            </a:pPr>
            <a:endParaRPr lang="en-US"/>
          </a:p>
        </c:txPr>
        <c:crossAx val="2091297272"/>
        <c:crosses val="autoZero"/>
        <c:crossBetween val="between"/>
      </c:valAx>
    </c:plotArea>
    <c:legend>
      <c:legendPos val="l"/>
      <c:layout>
        <c:manualLayout>
          <c:xMode val="edge"/>
          <c:yMode val="edge"/>
          <c:x val="0.1895195709232"/>
          <c:y val="0.0871385038917289"/>
          <c:w val="0.247222032028605"/>
          <c:h val="0.415938203239259"/>
        </c:manualLayout>
      </c:layout>
      <c:overlay val="1"/>
    </c:legend>
    <c:plotVisOnly val="1"/>
    <c:dispBlanksAs val="gap"/>
    <c:showDLblsOverMax val="0"/>
  </c:chart>
  <c:txPr>
    <a:bodyPr/>
    <a:lstStyle/>
    <a:p>
      <a:pPr>
        <a:defRPr lang="en-US" sz="1000" b="0" i="0" u="none" strike="noStrike" kern="1200" baseline="0">
          <a:solidFill>
            <a:sysClr val="windowText" lastClr="000000"/>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763DC-5D46-A241-A595-6C8A4804D4B2}" type="datetime1">
              <a:rPr lang="en-US" smtClean="0"/>
              <a:t>5/13/15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4879D-2CD2-7948-B8FA-4964C184214E}" type="slidenum">
              <a:rPr lang="en-US" smtClean="0"/>
              <a:t>‹#›</a:t>
            </a:fld>
            <a:endParaRPr lang="en-US"/>
          </a:p>
        </p:txBody>
      </p:sp>
    </p:spTree>
    <p:extLst>
      <p:ext uri="{BB962C8B-B14F-4D97-AF65-F5344CB8AC3E}">
        <p14:creationId xmlns:p14="http://schemas.microsoft.com/office/powerpoint/2010/main" val="4113593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CFCE3-0A3D-624E-BE11-A851D3937DF1}" type="datetime1">
              <a:rPr lang="en-US" smtClean="0"/>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AB111-D154-E440-BA04-BE77CD95ED50}" type="slidenum">
              <a:rPr lang="en-US" smtClean="0"/>
              <a:t>‹#›</a:t>
            </a:fld>
            <a:endParaRPr lang="en-US"/>
          </a:p>
        </p:txBody>
      </p:sp>
    </p:spTree>
    <p:extLst>
      <p:ext uri="{BB962C8B-B14F-4D97-AF65-F5344CB8AC3E}">
        <p14:creationId xmlns:p14="http://schemas.microsoft.com/office/powerpoint/2010/main" val="38991183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detail on these projects in the appendix:</a:t>
            </a:r>
            <a:r>
              <a:rPr lang="en-US" sz="1200" kern="1200" baseline="0" dirty="0" smtClean="0">
                <a:solidFill>
                  <a:schemeClr val="tx1"/>
                </a:solidFill>
                <a:effectLst/>
                <a:latin typeface="+mn-lt"/>
                <a:ea typeface="+mn-ea"/>
                <a:cs typeface="+mn-cs"/>
              </a:rPr>
              <a:t> ~ slides 44-55.</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4D89E-7B1B-4772-9447-30F187BFD39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7143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 scoping plan – 596 MMT/yr</a:t>
            </a:r>
          </a:p>
          <a:p>
            <a:endParaRPr lang="en-US" dirty="0" smtClean="0"/>
          </a:p>
          <a:p>
            <a:pPr lvl="0"/>
            <a:r>
              <a:rPr lang="en-US" dirty="0" smtClean="0"/>
              <a:t>This is the business as usual trajectory for annual greenhouse gas emissions. </a:t>
            </a:r>
          </a:p>
          <a:p>
            <a:pPr lvl="0"/>
            <a:r>
              <a:rPr lang="en-US" dirty="0" smtClean="0"/>
              <a:t>The definition of business as usual differs slightly across models, but for our purposes we’ll say it’s a world without aggressive climate policy and one in which population, income, and consumption continue growing at historical rates.</a:t>
            </a:r>
          </a:p>
          <a:p>
            <a:pPr lvl="0"/>
            <a:r>
              <a:rPr lang="en-US" dirty="0" smtClean="0"/>
              <a:t>As you can see there’s a clear relationship between how high the BAU trajectory goes and what year the model is from. This could be the impact of the 2008 recession, or it could be a result of California climate policies really starting to take hold.</a:t>
            </a:r>
          </a:p>
          <a:p>
            <a:pPr lvl="0"/>
            <a:r>
              <a:rPr lang="en-US" dirty="0" smtClean="0"/>
              <a:t>For example the two lower BAU cases, LEAP-SWITCH and CA-TIMES both use population and income projections after 2008. </a:t>
            </a:r>
          </a:p>
          <a:p>
            <a:pPr lvl="0"/>
            <a:r>
              <a:rPr lang="en-US" dirty="0" smtClean="0"/>
              <a:t>For the rest of the presentation, we’re only really talking about mitigation scenarios… so BAU cases are not in the following slides</a:t>
            </a:r>
          </a:p>
          <a:p>
            <a:endParaRPr lang="en-US" dirty="0"/>
          </a:p>
        </p:txBody>
      </p:sp>
      <p:sp>
        <p:nvSpPr>
          <p:cNvPr id="4" name="Slide Number Placeholder 3"/>
          <p:cNvSpPr>
            <a:spLocks noGrp="1"/>
          </p:cNvSpPr>
          <p:nvPr>
            <p:ph type="sldNum" sz="quarter" idx="10"/>
          </p:nvPr>
        </p:nvSpPr>
        <p:spPr/>
        <p:txBody>
          <a:bodyPr/>
          <a:lstStyle/>
          <a:p>
            <a:fld id="{3D321F9C-68D3-401D-83E5-8DA550DC509C}"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When we start think in terms of cumulative emissions this is what we see.</a:t>
            </a:r>
          </a:p>
          <a:p>
            <a:pPr lvl="0"/>
            <a:r>
              <a:rPr lang="en-US" dirty="0" smtClean="0"/>
              <a:t>So here we have the same graph on the left that we just saw… and this is annual emissions. And notice that the y-axis has been rescaled from a max of 1000 to a max of 500 just to help viewing the figure.</a:t>
            </a:r>
          </a:p>
          <a:p>
            <a:pPr lvl="0"/>
            <a:r>
              <a:rPr lang="en-US" dirty="0" smtClean="0"/>
              <a:t>On the right, we have these same color coded trajectories translated over to cumulative emissions. So added up year by year from 2010 to 2050.</a:t>
            </a:r>
          </a:p>
          <a:p>
            <a:pPr lvl="0"/>
            <a:r>
              <a:rPr lang="en-US" dirty="0" smtClean="0"/>
              <a:t>And here you can see, the dashed brown line on the bottom of the right side figure is GHGIS case 3…. That’s one of the two scenario that actually doesn’t reach 80% by 2050 but it does come in as the lowest cumulative emissions.</a:t>
            </a:r>
          </a:p>
          <a:p>
            <a:pPr lvl="0"/>
            <a:r>
              <a:rPr lang="en-US" dirty="0" smtClean="0"/>
              <a:t>The reason to show this is just to highlight that early and aggressive emission reductions can get you to a lower total contribution to climate change by 2050.</a:t>
            </a:r>
          </a:p>
          <a:p>
            <a:pPr lvl="0"/>
            <a:r>
              <a:rPr lang="en-US" dirty="0" smtClean="0"/>
              <a:t>Now of course if we extend these trajectories out another few decades to 2070 or 2080 the GHGIS scenario may not be as attractive as one with </a:t>
            </a:r>
            <a:r>
              <a:rPr lang="en-US" dirty="0" err="1" smtClean="0"/>
              <a:t>extrememly</a:t>
            </a:r>
            <a:r>
              <a:rPr lang="en-US" dirty="0" smtClean="0"/>
              <a:t> low annual emissions. </a:t>
            </a:r>
          </a:p>
          <a:p>
            <a:endParaRPr lang="en-US" dirty="0"/>
          </a:p>
        </p:txBody>
      </p:sp>
      <p:sp>
        <p:nvSpPr>
          <p:cNvPr id="4" name="Slide Number Placeholder 3"/>
          <p:cNvSpPr>
            <a:spLocks noGrp="1"/>
          </p:cNvSpPr>
          <p:nvPr>
            <p:ph type="sldNum" sz="quarter" idx="10"/>
          </p:nvPr>
        </p:nvSpPr>
        <p:spPr/>
        <p:txBody>
          <a:bodyPr/>
          <a:lstStyle/>
          <a:p>
            <a:fld id="{3D321F9C-68D3-401D-83E5-8DA550DC509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3D321F9C-68D3-401D-83E5-8DA550DC509C}"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lvl1pPr>
              <a:buClr>
                <a:srgbClr val="000000"/>
              </a:buClr>
              <a:defRPr sz="900"/>
            </a:lvl1pPr>
          </a:lstStyle>
          <a:p>
            <a:pPr lvl="0">
              <a:defRPr sz="1800">
                <a:uFillTx/>
              </a:defRPr>
            </a:pPr>
            <a:r>
              <a:rPr sz="900">
                <a:uFill>
                  <a:solidFill/>
                </a:uFill>
              </a:rPr>
              <a:t>There are several type of uncertainty -- variability and parametric uncertainty, as well as model uncertainty and uncertainty about decisions about which there isn’t an objectively correct answer. Most analyses consider only variability and parametric uncertainty.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a:p>
        </p:txBody>
      </p:sp>
      <p:sp>
        <p:nvSpPr>
          <p:cNvPr id="190" name="Shape 190"/>
          <p:cNvSpPr>
            <a:spLocks noGrp="1"/>
          </p:cNvSpPr>
          <p:nvPr>
            <p:ph type="body" sz="quarter" idx="1"/>
          </p:nvPr>
        </p:nvSpPr>
        <p:spPr>
          <a:prstGeom prst="rect">
            <a:avLst/>
          </a:prstGeom>
        </p:spPr>
        <p:txBody>
          <a:bodyPr/>
          <a:lstStyle>
            <a:lvl1pPr defTabSz="584200">
              <a:defRPr sz="1600">
                <a:uFillTx/>
                <a:latin typeface="Lucida Grande"/>
                <a:ea typeface="Lucida Grande"/>
                <a:cs typeface="Lucida Grande"/>
                <a:sym typeface="Lucida Grande"/>
              </a:defRPr>
            </a:lvl1pPr>
          </a:lstStyle>
          <a:p>
            <a:pPr lvl="0">
              <a:defRPr sz="1800"/>
            </a:pPr>
            <a:r>
              <a:rPr sz="1600"/>
              <a:t>Deep uncertainty is when decision makers cannot agree upon the system model that relates action to consequences, the prior probabilities on the inputs to the system model(s), or the value function that ranks the desirability of the consequences.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Policy levers (“L”) are near-term actions that, in various combinations, comprise the alternative strategies </a:t>
            </a:r>
            <a:r>
              <a:rPr lang="en-US" sz="1200" b="0" i="0" u="none" strike="noStrike" kern="1200" baseline="0" dirty="0" err="1" smtClean="0">
                <a:solidFill>
                  <a:schemeClr val="tx1"/>
                </a:solidFill>
                <a:latin typeface="+mn-lt"/>
                <a:ea typeface="+mn-ea"/>
                <a:cs typeface="+mn-cs"/>
              </a:rPr>
              <a:t>decisionmakers</a:t>
            </a:r>
            <a:r>
              <a:rPr lang="en-US" sz="1200" b="0" i="0" u="none" strike="noStrike" kern="1200" baseline="0" dirty="0" smtClean="0">
                <a:solidFill>
                  <a:schemeClr val="tx1"/>
                </a:solidFill>
                <a:latin typeface="+mn-lt"/>
                <a:ea typeface="+mn-ea"/>
                <a:cs typeface="+mn-cs"/>
              </a:rPr>
              <a:t> want to explore.</a:t>
            </a:r>
          </a:p>
          <a:p>
            <a:r>
              <a:rPr lang="en-US" sz="1200" b="0" i="0" u="none" strike="noStrike" kern="1200" baseline="0" dirty="0" smtClean="0">
                <a:solidFill>
                  <a:schemeClr val="tx1"/>
                </a:solidFill>
                <a:latin typeface="+mn-lt"/>
                <a:ea typeface="+mn-ea"/>
                <a:cs typeface="+mn-cs"/>
              </a:rPr>
              <a:t>•  Exogenous uncertainties (“X”) are factors outside the control of </a:t>
            </a:r>
            <a:r>
              <a:rPr lang="en-US" sz="1200" b="0" i="0" u="none" strike="noStrike" kern="1200" baseline="0" dirty="0" err="1" smtClean="0">
                <a:solidFill>
                  <a:schemeClr val="tx1"/>
                </a:solidFill>
                <a:latin typeface="+mn-lt"/>
                <a:ea typeface="+mn-ea"/>
                <a:cs typeface="+mn-cs"/>
              </a:rPr>
              <a:t>decisionmakers</a:t>
            </a:r>
            <a:r>
              <a:rPr lang="en-US" sz="1200" b="0" i="0" u="none" strike="noStrike" kern="1200" baseline="0" dirty="0" smtClean="0">
                <a:solidFill>
                  <a:schemeClr val="tx1"/>
                </a:solidFill>
                <a:latin typeface="+mn-lt"/>
                <a:ea typeface="+mn-ea"/>
                <a:cs typeface="+mn-cs"/>
              </a:rPr>
              <a:t> that may nonetheless prove important in determining the success of their strategies.</a:t>
            </a:r>
          </a:p>
          <a:p>
            <a:r>
              <a:rPr lang="en-US" sz="1200" b="0" i="0" u="none" strike="noStrike" kern="1200" baseline="0" dirty="0" smtClean="0">
                <a:solidFill>
                  <a:schemeClr val="tx1"/>
                </a:solidFill>
                <a:latin typeface="+mn-lt"/>
                <a:ea typeface="+mn-ea"/>
                <a:cs typeface="+mn-cs"/>
              </a:rPr>
              <a:t>•  Measures (“M”) are the performance standards that </a:t>
            </a:r>
            <a:r>
              <a:rPr lang="en-US" sz="1200" b="0" i="0" u="none" strike="noStrike" kern="1200" baseline="0" dirty="0" err="1" smtClean="0">
                <a:solidFill>
                  <a:schemeClr val="tx1"/>
                </a:solidFill>
                <a:latin typeface="+mn-lt"/>
                <a:ea typeface="+mn-ea"/>
                <a:cs typeface="+mn-cs"/>
              </a:rPr>
              <a:t>decisionmakers</a:t>
            </a:r>
            <a:r>
              <a:rPr lang="en-US" sz="1200" b="0" i="0" u="none" strike="noStrike" kern="1200" baseline="0" dirty="0" smtClean="0">
                <a:solidFill>
                  <a:schemeClr val="tx1"/>
                </a:solidFill>
                <a:latin typeface="+mn-lt"/>
                <a:ea typeface="+mn-ea"/>
                <a:cs typeface="+mn-cs"/>
              </a:rPr>
              <a:t> and other interested communities would use to rank the desirability of various scenarios.</a:t>
            </a:r>
          </a:p>
          <a:p>
            <a:r>
              <a:rPr lang="en-US" sz="1200" b="0" i="0" u="none" strike="noStrike" kern="1200" baseline="0" dirty="0" smtClean="0">
                <a:solidFill>
                  <a:schemeClr val="tx1"/>
                </a:solidFill>
                <a:latin typeface="+mn-lt"/>
                <a:ea typeface="+mn-ea"/>
                <a:cs typeface="+mn-cs"/>
              </a:rPr>
              <a:t>•  Relationships (“R”) are potential ways in which the future, and in particular those attributes addressed by the measures, evolve over time based on the </a:t>
            </a:r>
            <a:r>
              <a:rPr lang="en-US" sz="1200" b="0" i="0" u="none" strike="noStrike" kern="1200" baseline="0" dirty="0" err="1" smtClean="0">
                <a:solidFill>
                  <a:schemeClr val="tx1"/>
                </a:solidFill>
                <a:latin typeface="+mn-lt"/>
                <a:ea typeface="+mn-ea"/>
                <a:cs typeface="+mn-cs"/>
              </a:rPr>
              <a:t>decisionmakers</a:t>
            </a:r>
            <a:r>
              <a:rPr lang="en-US" sz="1200" b="0" i="0" u="none" strike="noStrike" kern="1200" baseline="0" dirty="0" smtClean="0">
                <a:solidFill>
                  <a:schemeClr val="tx1"/>
                </a:solidFill>
                <a:latin typeface="+mn-lt"/>
                <a:ea typeface="+mn-ea"/>
                <a:cs typeface="+mn-cs"/>
              </a:rPr>
              <a:t>’ choices of levers and the</a:t>
            </a:r>
          </a:p>
          <a:p>
            <a:r>
              <a:rPr lang="en-US" sz="1200" b="0" i="0" u="none" strike="noStrike" kern="1200" baseline="0" dirty="0" smtClean="0">
                <a:solidFill>
                  <a:schemeClr val="tx1"/>
                </a:solidFill>
                <a:latin typeface="+mn-lt"/>
                <a:ea typeface="+mn-ea"/>
                <a:cs typeface="+mn-cs"/>
              </a:rPr>
              <a:t>manifestation of the uncertainties. A particular choice of </a:t>
            </a:r>
            <a:r>
              <a:rPr lang="en-US" sz="1200" b="0" i="0" u="none" strike="noStrike" kern="1200" baseline="0" dirty="0" err="1" smtClean="0">
                <a:solidFill>
                  <a:schemeClr val="tx1"/>
                </a:solidFill>
                <a:latin typeface="+mn-lt"/>
                <a:ea typeface="+mn-ea"/>
                <a:cs typeface="+mn-cs"/>
              </a:rPr>
              <a:t>Rs</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Xs</a:t>
            </a:r>
            <a:r>
              <a:rPr lang="en-US" sz="1200" b="0" i="0" u="none" strike="noStrike" kern="1200" baseline="0" dirty="0" smtClean="0">
                <a:solidFill>
                  <a:schemeClr val="tx1"/>
                </a:solidFill>
                <a:latin typeface="+mn-lt"/>
                <a:ea typeface="+mn-ea"/>
                <a:cs typeface="+mn-cs"/>
              </a:rPr>
              <a:t> represents a future state of the world.</a:t>
            </a:r>
            <a:endParaRPr lang="en-US" dirty="0"/>
          </a:p>
        </p:txBody>
      </p:sp>
      <p:sp>
        <p:nvSpPr>
          <p:cNvPr id="4" name="Slide Number Placeholder 3"/>
          <p:cNvSpPr>
            <a:spLocks noGrp="1"/>
          </p:cNvSpPr>
          <p:nvPr>
            <p:ph type="sldNum" sz="quarter" idx="10"/>
          </p:nvPr>
        </p:nvSpPr>
        <p:spPr/>
        <p:txBody>
          <a:bodyPr/>
          <a:lstStyle/>
          <a:p>
            <a:fld id="{894AB111-D154-E440-BA04-BE77CD95ED50}" type="slidenum">
              <a:rPr lang="en-US" smtClean="0"/>
              <a:t>27</a:t>
            </a:fld>
            <a:endParaRPr lang="en-US"/>
          </a:p>
        </p:txBody>
      </p:sp>
    </p:spTree>
    <p:extLst>
      <p:ext uri="{BB962C8B-B14F-4D97-AF65-F5344CB8AC3E}">
        <p14:creationId xmlns:p14="http://schemas.microsoft.com/office/powerpoint/2010/main" val="33663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a:p>
        </p:txBody>
      </p:sp>
      <p:sp>
        <p:nvSpPr>
          <p:cNvPr id="247" name="Shape 247"/>
          <p:cNvSpPr>
            <a:spLocks noGrp="1"/>
          </p:cNvSpPr>
          <p:nvPr>
            <p:ph type="body" sz="quarter" idx="1"/>
          </p:nvPr>
        </p:nvSpPr>
        <p:spPr>
          <a:prstGeom prst="rect">
            <a:avLst/>
          </a:prstGeom>
        </p:spPr>
        <p:txBody>
          <a:bodyPr/>
          <a:lstStyle/>
          <a:p>
            <a:pPr lvl="0">
              <a:buClr>
                <a:srgbClr val="000000"/>
              </a:buClr>
              <a:defRPr sz="1800">
                <a:uFillTx/>
              </a:defRPr>
            </a:pPr>
            <a:r>
              <a:rPr sz="1400">
                <a:uFill>
                  <a:solidFill/>
                </a:uFill>
              </a:rPr>
              <a:t>Integrated view of global energy use, environment, and economy, e.g., policy costs and GHG -&gt; temperature changes.</a:t>
            </a:r>
          </a:p>
          <a:p>
            <a:pPr lvl="0">
              <a:buClr>
                <a:srgbClr val="000000"/>
              </a:buClr>
              <a:defRPr sz="1800">
                <a:uFillTx/>
              </a:defRPr>
            </a:pPr>
            <a:r>
              <a:rPr sz="1400">
                <a:uFill>
                  <a:solidFill/>
                </a:uFill>
              </a:rPr>
              <a:t>The Global Change Assessment Model (GCAM) is a partial equilibrium model of the world with 14 regions. GCAM operates in 5 year time steps from 1990 to 2095 and is designed to examine long-term changes in the coupled energy, agriculture/land-use, and climate system. GCAM includes a 151-region agriculture land-use module and a reduced form carbon cycle and climate module in addition to its incorporation of demographics, resources, energy production and consumption.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DE1B7-FDC6-AB46-A112-E96F1712CED6}" type="datetime1">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243885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342CA-B851-2847-AE0D-451096D9C34F}" type="datetime1">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12717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74940-D694-7C40-B06C-45AEB84CA014}" type="datetime1">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65302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irst slide">
    <p:spTree>
      <p:nvGrpSpPr>
        <p:cNvPr id="1" name=""/>
        <p:cNvGrpSpPr/>
        <p:nvPr/>
      </p:nvGrpSpPr>
      <p:grpSpPr>
        <a:xfrm>
          <a:off x="0" y="0"/>
          <a:ext cx="0" cy="0"/>
          <a:chOff x="0" y="0"/>
          <a:chExt cx="0" cy="0"/>
        </a:xfrm>
      </p:grpSpPr>
      <p:pic>
        <p:nvPicPr>
          <p:cNvPr id="10" name="image2.jpg"/>
          <p:cNvPicPr/>
          <p:nvPr/>
        </p:nvPicPr>
        <p:blipFill>
          <a:blip r:embed="rId2">
            <a:extLst/>
          </a:blip>
          <a:stretch>
            <a:fillRect/>
          </a:stretch>
        </p:blipFill>
        <p:spPr>
          <a:xfrm>
            <a:off x="377712" y="6028449"/>
            <a:ext cx="3546959" cy="395307"/>
          </a:xfrm>
          <a:prstGeom prst="rect">
            <a:avLst/>
          </a:prstGeom>
          <a:ln w="12700">
            <a:round/>
          </a:ln>
        </p:spPr>
      </p:pic>
    </p:spTree>
    <p:extLst>
      <p:ext uri="{BB962C8B-B14F-4D97-AF65-F5344CB8AC3E}">
        <p14:creationId xmlns:p14="http://schemas.microsoft.com/office/powerpoint/2010/main" val="139052697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B94A5-02C1-7A43-8BEC-0C36AD30F4A8}" type="datetime1">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2444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55483-073B-7A4F-91CA-98C28AC80D3C}" type="datetime1">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424265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D1C44-0E3B-AD4E-BD06-AA15D7AFEAA2}" type="datetime1">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21187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0E0A6-8372-9D4F-8CE8-7498C437A9A4}" type="datetime1">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303459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45B4B-BDB3-2C4D-B300-E3FA75615DF4}" type="datetime1">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140477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5080C-C67F-A940-A1BD-CD42EADEAC72}" type="datetime1">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386985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3F48C-C7FF-AD4F-A304-833FD76E901A}" type="datetime1">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237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D52DE-6530-F64E-B13E-F587198BE461}" type="datetime1">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FA749-A6CC-4442-B0B2-1FC5868C2851}" type="slidenum">
              <a:rPr lang="en-US" smtClean="0"/>
              <a:t>‹#›</a:t>
            </a:fld>
            <a:endParaRPr lang="en-US"/>
          </a:p>
        </p:txBody>
      </p:sp>
    </p:spTree>
    <p:extLst>
      <p:ext uri="{BB962C8B-B14F-4D97-AF65-F5344CB8AC3E}">
        <p14:creationId xmlns:p14="http://schemas.microsoft.com/office/powerpoint/2010/main" val="19440868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27695-B99B-104C-BD60-1C80A068852B}" type="datetime1">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FA749-A6CC-4442-B0B2-1FC5868C2851}" type="slidenum">
              <a:rPr lang="en-US" smtClean="0"/>
              <a:pPr/>
              <a:t>‹#›</a:t>
            </a:fld>
            <a:endParaRPr lang="en-US"/>
          </a:p>
        </p:txBody>
      </p:sp>
      <p:pic>
        <p:nvPicPr>
          <p:cNvPr id="9" name="Picture 8"/>
          <p:cNvPicPr>
            <a:picLocks noChangeAspect="1"/>
          </p:cNvPicPr>
          <p:nvPr userDrawn="1"/>
        </p:nvPicPr>
        <p:blipFill>
          <a:blip r:embed="rId14"/>
          <a:stretch>
            <a:fillRect/>
          </a:stretch>
        </p:blipFill>
        <p:spPr>
          <a:xfrm>
            <a:off x="91969" y="6292837"/>
            <a:ext cx="4470013" cy="492459"/>
          </a:xfrm>
          <a:prstGeom prst="rect">
            <a:avLst/>
          </a:prstGeom>
        </p:spPr>
      </p:pic>
    </p:spTree>
    <p:extLst>
      <p:ext uri="{BB962C8B-B14F-4D97-AF65-F5344CB8AC3E}">
        <p14:creationId xmlns:p14="http://schemas.microsoft.com/office/powerpoint/2010/main" val="127473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3200" b="1" kern="1200">
          <a:solidFill>
            <a:srgbClr val="000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chart" Target="../charts/chart2.xml"/><Relationship Id="rId7" Type="http://schemas.openxmlformats.org/officeDocument/2006/relationships/image" Target="../media/image20.png"/><Relationship Id="rId8" Type="http://schemas.openxmlformats.org/officeDocument/2006/relationships/image" Target="../media/image14.png"/><Relationship Id="rId9"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2.jpeg"/><Relationship Id="rId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jpeg"/><Relationship Id="rId5" Type="http://schemas.openxmlformats.org/officeDocument/2006/relationships/image" Target="../media/image38.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2.jpeg"/><Relationship Id="rId5" Type="http://schemas.openxmlformats.org/officeDocument/2006/relationships/image" Target="../media/image39.jpeg"/><Relationship Id="rId6" Type="http://schemas.openxmlformats.org/officeDocument/2006/relationships/hyperlink" Target="http://prima.pnnl.gov/sites/default/files/Integrated.jpg"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07" y="1577516"/>
            <a:ext cx="7772400" cy="1470025"/>
          </a:xfrm>
        </p:spPr>
        <p:txBody>
          <a:bodyPr>
            <a:noAutofit/>
          </a:bodyPr>
          <a:lstStyle/>
          <a:p>
            <a:r>
              <a:rPr lang="en-US" sz="4000" dirty="0"/>
              <a:t/>
            </a:r>
            <a:br>
              <a:rPr lang="en-US" sz="4000" dirty="0"/>
            </a:br>
            <a:r>
              <a:rPr lang="en-US" sz="4000" dirty="0"/>
              <a:t>MAVRIC: Modeling Analysis, Verification, Regulatory and International Compliance</a:t>
            </a:r>
            <a:br>
              <a:rPr lang="en-US" sz="4000" dirty="0"/>
            </a:br>
            <a:r>
              <a:rPr lang="en-US" sz="4000" dirty="0"/>
              <a:t/>
            </a:r>
            <a:br>
              <a:rPr lang="en-US" sz="4000" dirty="0"/>
            </a:br>
            <a:r>
              <a:rPr lang="en-US" i="1" dirty="0" smtClean="0"/>
              <a:t>Modeling </a:t>
            </a:r>
            <a:r>
              <a:rPr lang="en-US" i="1" dirty="0"/>
              <a:t>to Support </a:t>
            </a:r>
            <a:r>
              <a:rPr lang="en-US" i="1" dirty="0" smtClean="0"/>
              <a:t>Policy </a:t>
            </a:r>
            <a:r>
              <a:rPr lang="en-US" i="1" u="sng" dirty="0" smtClean="0"/>
              <a:t>Analysis</a:t>
            </a:r>
            <a:endParaRPr lang="en-US" sz="4000" b="1" i="1" u="sng" dirty="0"/>
          </a:p>
        </p:txBody>
      </p:sp>
    </p:spTree>
    <p:extLst>
      <p:ext uri="{BB962C8B-B14F-4D97-AF65-F5344CB8AC3E}">
        <p14:creationId xmlns:p14="http://schemas.microsoft.com/office/powerpoint/2010/main" val="19589610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from first CCPM forum </a:t>
            </a:r>
            <a:br>
              <a:rPr lang="en-US" dirty="0" smtClean="0"/>
            </a:br>
            <a:r>
              <a:rPr lang="en-US" sz="2800" dirty="0" smtClean="0">
                <a:solidFill>
                  <a:srgbClr val="000000"/>
                </a:solidFill>
              </a:rPr>
              <a:t>(December 2013)</a:t>
            </a:r>
            <a:endParaRPr lang="en-US" sz="2800" dirty="0">
              <a:solidFill>
                <a:srgbClr val="000000"/>
              </a:solidFill>
            </a:endParaRPr>
          </a:p>
        </p:txBody>
      </p:sp>
      <p:sp>
        <p:nvSpPr>
          <p:cNvPr id="3" name="Content Placeholder 2"/>
          <p:cNvSpPr>
            <a:spLocks noGrp="1"/>
          </p:cNvSpPr>
          <p:nvPr>
            <p:ph idx="1"/>
          </p:nvPr>
        </p:nvSpPr>
        <p:spPr/>
        <p:txBody>
          <a:bodyPr>
            <a:normAutofit/>
          </a:bodyPr>
          <a:lstStyle/>
          <a:p>
            <a:r>
              <a:rPr lang="en-US" sz="2000" dirty="0" smtClean="0"/>
              <a:t>Future </a:t>
            </a:r>
            <a:r>
              <a:rPr lang="en-US" sz="2000" dirty="0"/>
              <a:t>modeling efforts should focus on the: </a:t>
            </a:r>
            <a:endParaRPr lang="en-US" sz="2000" dirty="0" smtClean="0"/>
          </a:p>
          <a:p>
            <a:pPr lvl="1"/>
            <a:r>
              <a:rPr lang="en-US" sz="2000" b="1" dirty="0" smtClean="0">
                <a:solidFill>
                  <a:srgbClr val="FF0000"/>
                </a:solidFill>
              </a:rPr>
              <a:t>economic </a:t>
            </a:r>
            <a:r>
              <a:rPr lang="en-US" sz="2000" b="1" dirty="0">
                <a:solidFill>
                  <a:srgbClr val="FF0000"/>
                </a:solidFill>
              </a:rPr>
              <a:t>impacts </a:t>
            </a:r>
            <a:r>
              <a:rPr lang="en-US" sz="2000" dirty="0"/>
              <a:t>and </a:t>
            </a:r>
            <a:r>
              <a:rPr lang="en-US" sz="2000" b="1" dirty="0">
                <a:solidFill>
                  <a:srgbClr val="FF0000"/>
                </a:solidFill>
              </a:rPr>
              <a:t>logistical feasibility </a:t>
            </a:r>
            <a:r>
              <a:rPr lang="en-US" sz="2000" dirty="0"/>
              <a:t>of given scenarios, </a:t>
            </a:r>
            <a:endParaRPr lang="en-US" sz="2000" dirty="0" smtClean="0"/>
          </a:p>
          <a:p>
            <a:pPr lvl="1"/>
            <a:r>
              <a:rPr lang="en-US" sz="2000" b="1" dirty="0" smtClean="0">
                <a:solidFill>
                  <a:srgbClr val="FF0000"/>
                </a:solidFill>
              </a:rPr>
              <a:t>interactive </a:t>
            </a:r>
            <a:r>
              <a:rPr lang="en-US" sz="2000" b="1" dirty="0">
                <a:solidFill>
                  <a:srgbClr val="FF0000"/>
                </a:solidFill>
              </a:rPr>
              <a:t>effects </a:t>
            </a:r>
            <a:r>
              <a:rPr lang="en-US" sz="2000" dirty="0"/>
              <a:t>between two or more climate policies, </a:t>
            </a:r>
            <a:endParaRPr lang="en-US" sz="2000" dirty="0" smtClean="0"/>
          </a:p>
          <a:p>
            <a:pPr lvl="1"/>
            <a:r>
              <a:rPr lang="en-US" sz="2000" b="1" dirty="0" smtClean="0">
                <a:solidFill>
                  <a:srgbClr val="FF0000"/>
                </a:solidFill>
              </a:rPr>
              <a:t>role </a:t>
            </a:r>
            <a:r>
              <a:rPr lang="en-US" sz="2000" b="1" dirty="0">
                <a:solidFill>
                  <a:srgbClr val="FF0000"/>
                </a:solidFill>
              </a:rPr>
              <a:t>of uncertainty </a:t>
            </a:r>
            <a:r>
              <a:rPr lang="en-US" sz="2000" dirty="0"/>
              <a:t>in the state’s long-term energy planning, </a:t>
            </a:r>
            <a:r>
              <a:rPr lang="en-US" sz="2000" dirty="0" smtClean="0"/>
              <a:t>and</a:t>
            </a:r>
          </a:p>
          <a:p>
            <a:pPr lvl="1"/>
            <a:r>
              <a:rPr lang="en-US" sz="2000" dirty="0" smtClean="0"/>
              <a:t>identification </a:t>
            </a:r>
            <a:r>
              <a:rPr lang="en-US" sz="2000" dirty="0"/>
              <a:t>of pathways that achieve the dual goals of criteria pollutant and GHG emission reduction. </a:t>
            </a:r>
            <a:endParaRPr lang="en-US" sz="2000" dirty="0" smtClean="0"/>
          </a:p>
          <a:p>
            <a:r>
              <a:rPr lang="en-US" sz="2000" dirty="0" smtClean="0"/>
              <a:t>Modelers need to work with policy makers more closely to represent the details of the policy design</a:t>
            </a:r>
          </a:p>
          <a:p>
            <a:r>
              <a:rPr lang="en-US" sz="2000" dirty="0" smtClean="0"/>
              <a:t>Data availability and data/</a:t>
            </a:r>
            <a:r>
              <a:rPr lang="en-US" sz="2000" b="1" dirty="0" smtClean="0">
                <a:solidFill>
                  <a:srgbClr val="FF0000"/>
                </a:solidFill>
              </a:rPr>
              <a:t>model transparency </a:t>
            </a:r>
            <a:r>
              <a:rPr lang="en-US" sz="2000" dirty="0" smtClean="0"/>
              <a:t>is absolutely essential.</a:t>
            </a:r>
          </a:p>
          <a:p>
            <a:r>
              <a:rPr lang="en-US" sz="2000" dirty="0" smtClean="0"/>
              <a:t>Identifying </a:t>
            </a:r>
            <a:r>
              <a:rPr lang="en-US" sz="2000" dirty="0"/>
              <a:t>ways to make the models and model findings more useful and accessible to policy-makers and </a:t>
            </a:r>
            <a:r>
              <a:rPr lang="en-US" sz="2000" dirty="0" smtClean="0"/>
              <a:t>stakeholders.</a:t>
            </a:r>
            <a:endParaRPr lang="en-US" sz="2000" dirty="0"/>
          </a:p>
        </p:txBody>
      </p:sp>
      <p:sp>
        <p:nvSpPr>
          <p:cNvPr id="4" name="Slide Number Placeholder 3"/>
          <p:cNvSpPr txBox="1">
            <a:spLocks/>
          </p:cNvSpPr>
          <p:nvPr/>
        </p:nvSpPr>
        <p:spPr>
          <a:xfrm>
            <a:off x="8466667" y="632460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5</a:t>
            </a:r>
            <a:endParaRPr lang="en-US" sz="1400" dirty="0"/>
          </a:p>
        </p:txBody>
      </p:sp>
      <p:sp>
        <p:nvSpPr>
          <p:cNvPr id="6" name="TextBox 5"/>
          <p:cNvSpPr txBox="1"/>
          <p:nvPr/>
        </p:nvSpPr>
        <p:spPr>
          <a:xfrm>
            <a:off x="6039702" y="-8916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9812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Observations: CCPM2</a:t>
            </a:r>
            <a:br>
              <a:rPr lang="en-US" dirty="0" smtClean="0"/>
            </a:br>
            <a:r>
              <a:rPr lang="en-US" sz="2400" dirty="0" smtClean="0">
                <a:solidFill>
                  <a:schemeClr val="tx1"/>
                </a:solidFill>
              </a:rPr>
              <a:t>(March 2015)</a:t>
            </a:r>
            <a:endParaRPr lang="en-US" sz="2400" dirty="0">
              <a:solidFill>
                <a:schemeClr val="tx1"/>
              </a:solidFill>
            </a:endParaRPr>
          </a:p>
        </p:txBody>
      </p:sp>
      <p:sp>
        <p:nvSpPr>
          <p:cNvPr id="3" name="Content Placeholder 2"/>
          <p:cNvSpPr>
            <a:spLocks noGrp="1"/>
          </p:cNvSpPr>
          <p:nvPr>
            <p:ph idx="1"/>
          </p:nvPr>
        </p:nvSpPr>
        <p:spPr/>
        <p:txBody>
          <a:bodyPr>
            <a:noAutofit/>
          </a:bodyPr>
          <a:lstStyle/>
          <a:p>
            <a:r>
              <a:rPr lang="en-US" sz="2000" dirty="0" smtClean="0"/>
              <a:t>More models show </a:t>
            </a:r>
            <a:r>
              <a:rPr lang="en-US" sz="2000" b="1" dirty="0" smtClean="0">
                <a:solidFill>
                  <a:srgbClr val="FF0000"/>
                </a:solidFill>
              </a:rPr>
              <a:t>cost impacts: $/HH, $/kWh </a:t>
            </a:r>
          </a:p>
          <a:p>
            <a:r>
              <a:rPr lang="en-US" sz="2000" dirty="0" smtClean="0"/>
              <a:t>More discussion about </a:t>
            </a:r>
            <a:r>
              <a:rPr lang="en-US" sz="2000" b="1" dirty="0" smtClean="0">
                <a:solidFill>
                  <a:srgbClr val="FF0000"/>
                </a:solidFill>
              </a:rPr>
              <a:t>jobs and heterogeneity of impacts  </a:t>
            </a:r>
          </a:p>
          <a:p>
            <a:r>
              <a:rPr lang="en-US" sz="2000" b="1" dirty="0" smtClean="0">
                <a:solidFill>
                  <a:srgbClr val="FF0000"/>
                </a:solidFill>
              </a:rPr>
              <a:t>Forks in the road: </a:t>
            </a:r>
            <a:r>
              <a:rPr lang="en-US" sz="2000" dirty="0" smtClean="0"/>
              <a:t>Studies illustrate </a:t>
            </a:r>
            <a:r>
              <a:rPr lang="en-US" sz="2000" dirty="0"/>
              <a:t>major paradigm shifts necessary for 2050 goals</a:t>
            </a:r>
          </a:p>
          <a:p>
            <a:pPr lvl="1"/>
            <a:r>
              <a:rPr lang="en-US" sz="1800" dirty="0"/>
              <a:t>Massive expansion of biogas production/use</a:t>
            </a:r>
          </a:p>
          <a:p>
            <a:pPr lvl="1"/>
            <a:r>
              <a:rPr lang="en-US" sz="1800" dirty="0"/>
              <a:t>OR large scale electrification of vehicles as well as industrial and home heat usages</a:t>
            </a:r>
          </a:p>
          <a:p>
            <a:pPr lvl="1"/>
            <a:r>
              <a:rPr lang="en-US" sz="1800" dirty="0"/>
              <a:t>Each fork will eventually requires irreversible investments by </a:t>
            </a:r>
            <a:r>
              <a:rPr lang="en-US" sz="1800" i="1" dirty="0"/>
              <a:t>someone</a:t>
            </a:r>
            <a:r>
              <a:rPr lang="en-US" sz="1800" dirty="0"/>
              <a:t>.</a:t>
            </a:r>
          </a:p>
          <a:p>
            <a:r>
              <a:rPr lang="en-US" sz="2000" dirty="0" smtClean="0"/>
              <a:t>Are </a:t>
            </a:r>
            <a:r>
              <a:rPr lang="en-US" sz="2000" dirty="0"/>
              <a:t>these really forks at the state policy level?</a:t>
            </a:r>
          </a:p>
          <a:p>
            <a:pPr lvl="1"/>
            <a:r>
              <a:rPr lang="en-US" sz="1800" dirty="0"/>
              <a:t>Individuals must choose, but don’t all have to make same choice</a:t>
            </a:r>
          </a:p>
          <a:p>
            <a:pPr lvl="1"/>
            <a:r>
              <a:rPr lang="en-US" sz="1800" dirty="0"/>
              <a:t>Can’t there be a mix of electric heating and biogas</a:t>
            </a:r>
            <a:r>
              <a:rPr lang="en-US" sz="1800" dirty="0" smtClean="0"/>
              <a:t>?</a:t>
            </a:r>
            <a:endParaRPr lang="en-US" dirty="0" smtClean="0"/>
          </a:p>
          <a:p>
            <a:pPr marL="457200" lvl="1" indent="0">
              <a:buNone/>
            </a:pPr>
            <a:endParaRPr lang="en-US" dirty="0"/>
          </a:p>
          <a:p>
            <a:pPr marL="457200" lvl="1" indent="0" algn="ctr">
              <a:buNone/>
            </a:pPr>
            <a:r>
              <a:rPr lang="en-US" dirty="0" smtClean="0"/>
              <a:t>INDUSTRIES WANT MAXIMUM FLEXIBILITY!</a:t>
            </a:r>
            <a:endParaRPr lang="en-US" dirty="0"/>
          </a:p>
        </p:txBody>
      </p:sp>
    </p:spTree>
    <p:extLst>
      <p:ext uri="{BB962C8B-B14F-4D97-AF65-F5344CB8AC3E}">
        <p14:creationId xmlns:p14="http://schemas.microsoft.com/office/powerpoint/2010/main" val="315809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iterate type="lt">
                                    <p:tmAbs val="0"/>
                                  </p:iterate>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10" end="10"/>
                                            </p:txEl>
                                          </p:spTgt>
                                        </p:tgtEl>
                                        <p:attrNameLst>
                                          <p:attrName>ppt_x</p:attrName>
                                          <p:attrName>ppt_y</p:attrName>
                                        </p:attrNameLst>
                                      </p:cBhvr>
                                    </p:animMotion>
                                    <p:animRot by="1500000">
                                      <p:cBhvr>
                                        <p:cTn id="39" dur="125" fill="hold">
                                          <p:stCondLst>
                                            <p:cond delay="0"/>
                                          </p:stCondLst>
                                        </p:cTn>
                                        <p:tgtEl>
                                          <p:spTgt spid="3">
                                            <p:txEl>
                                              <p:pRg st="10" end="10"/>
                                            </p:txEl>
                                          </p:spTgt>
                                        </p:tgtEl>
                                        <p:attrNameLst>
                                          <p:attrName>r</p:attrName>
                                        </p:attrNameLst>
                                      </p:cBhvr>
                                    </p:animRot>
                                    <p:animRot by="-1500000">
                                      <p:cBhvr>
                                        <p:cTn id="40" dur="125" fill="hold">
                                          <p:stCondLst>
                                            <p:cond delay="125"/>
                                          </p:stCondLst>
                                        </p:cTn>
                                        <p:tgtEl>
                                          <p:spTgt spid="3">
                                            <p:txEl>
                                              <p:pRg st="10" end="10"/>
                                            </p:txEl>
                                          </p:spTgt>
                                        </p:tgtEl>
                                        <p:attrNameLst>
                                          <p:attrName>r</p:attrName>
                                        </p:attrNameLst>
                                      </p:cBhvr>
                                    </p:animRot>
                                    <p:animRot by="-1500000">
                                      <p:cBhvr>
                                        <p:cTn id="41" dur="125" fill="hold">
                                          <p:stCondLst>
                                            <p:cond delay="250"/>
                                          </p:stCondLst>
                                        </p:cTn>
                                        <p:tgtEl>
                                          <p:spTgt spid="3">
                                            <p:txEl>
                                              <p:pRg st="10" end="10"/>
                                            </p:txEl>
                                          </p:spTgt>
                                        </p:tgtEl>
                                        <p:attrNameLst>
                                          <p:attrName>r</p:attrName>
                                        </p:attrNameLst>
                                      </p:cBhvr>
                                    </p:animRot>
                                    <p:animRot by="1500000">
                                      <p:cBhvr>
                                        <p:cTn id="42" dur="125" fill="hold">
                                          <p:stCondLst>
                                            <p:cond delay="375"/>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Gap between Scenario Analysis and Consumer Preferences</a:t>
            </a:r>
            <a:endParaRPr lang="en-US" dirty="0"/>
          </a:p>
        </p:txBody>
      </p:sp>
      <p:pic>
        <p:nvPicPr>
          <p:cNvPr id="5" name="Content Placeholder 4"/>
          <p:cNvPicPr>
            <a:picLocks noGrp="1" noChangeAspect="1"/>
          </p:cNvPicPr>
          <p:nvPr>
            <p:ph idx="1"/>
          </p:nvPr>
        </p:nvPicPr>
        <p:blipFill>
          <a:blip r:embed="rId2"/>
          <a:srcRect t="-21847" b="-21847"/>
          <a:stretch>
            <a:fillRect/>
          </a:stretch>
        </p:blipFill>
        <p:spPr>
          <a:xfrm>
            <a:off x="380163" y="1891689"/>
            <a:ext cx="3545676" cy="1949986"/>
          </a:xfrm>
        </p:spPr>
      </p:pic>
      <p:sp>
        <p:nvSpPr>
          <p:cNvPr id="4" name="Slide Number Placeholder 3"/>
          <p:cNvSpPr>
            <a:spLocks noGrp="1"/>
          </p:cNvSpPr>
          <p:nvPr>
            <p:ph type="sldNum" sz="quarter" idx="12"/>
          </p:nvPr>
        </p:nvSpPr>
        <p:spPr/>
        <p:txBody>
          <a:bodyPr/>
          <a:lstStyle/>
          <a:p>
            <a:fld id="{DF3FA749-A6CC-4442-B0B2-1FC5868C2851}" type="slidenum">
              <a:rPr lang="en-US" smtClean="0"/>
              <a:t>12</a:t>
            </a:fld>
            <a:endParaRPr lang="en-US"/>
          </a:p>
        </p:txBody>
      </p:sp>
      <p:pic>
        <p:nvPicPr>
          <p:cNvPr id="6" name="Picture 5"/>
          <p:cNvPicPr>
            <a:picLocks noChangeAspect="1"/>
          </p:cNvPicPr>
          <p:nvPr/>
        </p:nvPicPr>
        <p:blipFill>
          <a:blip r:embed="rId3"/>
          <a:stretch>
            <a:fillRect/>
          </a:stretch>
        </p:blipFill>
        <p:spPr>
          <a:xfrm>
            <a:off x="1572359" y="4131372"/>
            <a:ext cx="2232240" cy="1517922"/>
          </a:xfrm>
          <a:prstGeom prst="rect">
            <a:avLst/>
          </a:prstGeom>
        </p:spPr>
      </p:pic>
      <p:sp>
        <p:nvSpPr>
          <p:cNvPr id="7" name="TextBox 6"/>
          <p:cNvSpPr txBox="1"/>
          <p:nvPr/>
        </p:nvSpPr>
        <p:spPr>
          <a:xfrm>
            <a:off x="308242" y="1667321"/>
            <a:ext cx="4637094" cy="338554"/>
          </a:xfrm>
          <a:prstGeom prst="rect">
            <a:avLst/>
          </a:prstGeom>
          <a:noFill/>
        </p:spPr>
        <p:txBody>
          <a:bodyPr wrap="none" rtlCol="0">
            <a:spAutoFit/>
          </a:bodyPr>
          <a:lstStyle/>
          <a:p>
            <a:r>
              <a:rPr lang="en-US" sz="1600" i="1" dirty="0" smtClean="0">
                <a:solidFill>
                  <a:schemeClr val="accent5">
                    <a:lumMod val="50000"/>
                  </a:schemeClr>
                </a:solidFill>
              </a:rPr>
              <a:t>PATHWAYS: If we do everything technically feasible…</a:t>
            </a:r>
            <a:endParaRPr lang="en-US" sz="1600" i="1" dirty="0">
              <a:solidFill>
                <a:schemeClr val="accent5">
                  <a:lumMod val="50000"/>
                </a:schemeClr>
              </a:solidFill>
            </a:endParaRPr>
          </a:p>
        </p:txBody>
      </p:sp>
      <p:sp>
        <p:nvSpPr>
          <p:cNvPr id="8" name="TextBox 7"/>
          <p:cNvSpPr txBox="1"/>
          <p:nvPr/>
        </p:nvSpPr>
        <p:spPr>
          <a:xfrm>
            <a:off x="308242" y="3546596"/>
            <a:ext cx="4370763" cy="584776"/>
          </a:xfrm>
          <a:prstGeom prst="rect">
            <a:avLst/>
          </a:prstGeom>
          <a:solidFill>
            <a:schemeClr val="bg1"/>
          </a:solidFill>
        </p:spPr>
        <p:txBody>
          <a:bodyPr wrap="square" rtlCol="0">
            <a:spAutoFit/>
          </a:bodyPr>
          <a:lstStyle/>
          <a:p>
            <a:r>
              <a:rPr lang="en-US" sz="1600" i="1" dirty="0" smtClean="0">
                <a:solidFill>
                  <a:schemeClr val="accent5">
                    <a:lumMod val="50000"/>
                  </a:schemeClr>
                </a:solidFill>
              </a:rPr>
              <a:t>CA-TIMES: If we need to meet the policy objective, the least cost pathway is….</a:t>
            </a:r>
            <a:endParaRPr lang="en-US" sz="1600" i="1" dirty="0">
              <a:solidFill>
                <a:schemeClr val="accent5">
                  <a:lumMod val="50000"/>
                </a:schemeClr>
              </a:solidFill>
            </a:endParaRPr>
          </a:p>
        </p:txBody>
      </p:sp>
      <p:sp>
        <p:nvSpPr>
          <p:cNvPr id="9" name="Rectangle 8"/>
          <p:cNvSpPr/>
          <p:nvPr/>
        </p:nvSpPr>
        <p:spPr>
          <a:xfrm>
            <a:off x="308242" y="4697418"/>
            <a:ext cx="1264117" cy="577081"/>
          </a:xfrm>
          <a:prstGeom prst="rect">
            <a:avLst/>
          </a:prstGeom>
        </p:spPr>
        <p:txBody>
          <a:bodyPr wrap="square">
            <a:spAutoFit/>
          </a:bodyPr>
          <a:lstStyle/>
          <a:p>
            <a:pPr marL="0" lvl="1"/>
            <a:r>
              <a:rPr lang="en-US" sz="1050" b="1" dirty="0">
                <a:solidFill>
                  <a:srgbClr val="215968"/>
                </a:solidFill>
              </a:rPr>
              <a:t>2.4 million vehicles (~1.1M BEV/PHEV, 1.3MFCV) in 2030 </a:t>
            </a:r>
          </a:p>
        </p:txBody>
      </p:sp>
      <p:grpSp>
        <p:nvGrpSpPr>
          <p:cNvPr id="16" name="Group 15"/>
          <p:cNvGrpSpPr/>
          <p:nvPr/>
        </p:nvGrpSpPr>
        <p:grpSpPr>
          <a:xfrm>
            <a:off x="5385917" y="1519816"/>
            <a:ext cx="3627080" cy="4527609"/>
            <a:chOff x="5385917" y="1519816"/>
            <a:chExt cx="3627080" cy="4527609"/>
          </a:xfrm>
        </p:grpSpPr>
        <p:pic>
          <p:nvPicPr>
            <p:cNvPr id="11" name="Picture 10"/>
            <p:cNvPicPr>
              <a:picLocks noChangeAspect="1"/>
            </p:cNvPicPr>
            <p:nvPr/>
          </p:nvPicPr>
          <p:blipFill>
            <a:blip r:embed="rId4"/>
            <a:stretch>
              <a:fillRect/>
            </a:stretch>
          </p:blipFill>
          <p:spPr>
            <a:xfrm>
              <a:off x="6551009" y="3841675"/>
              <a:ext cx="1821690" cy="2205750"/>
            </a:xfrm>
            <a:prstGeom prst="rect">
              <a:avLst/>
            </a:prstGeom>
          </p:spPr>
        </p:pic>
        <p:pic>
          <p:nvPicPr>
            <p:cNvPr id="12" name="Picture 11"/>
            <p:cNvPicPr>
              <a:picLocks noChangeAspect="1"/>
            </p:cNvPicPr>
            <p:nvPr/>
          </p:nvPicPr>
          <p:blipFill>
            <a:blip r:embed="rId5"/>
            <a:stretch>
              <a:fillRect/>
            </a:stretch>
          </p:blipFill>
          <p:spPr>
            <a:xfrm>
              <a:off x="7089567" y="3140772"/>
              <a:ext cx="756492" cy="1140469"/>
            </a:xfrm>
            <a:prstGeom prst="rect">
              <a:avLst/>
            </a:prstGeom>
          </p:spPr>
        </p:pic>
        <p:pic>
          <p:nvPicPr>
            <p:cNvPr id="14" name="Picture 13"/>
            <p:cNvPicPr>
              <a:picLocks noChangeAspect="1"/>
            </p:cNvPicPr>
            <p:nvPr/>
          </p:nvPicPr>
          <p:blipFill>
            <a:blip r:embed="rId6"/>
            <a:stretch>
              <a:fillRect/>
            </a:stretch>
          </p:blipFill>
          <p:spPr>
            <a:xfrm>
              <a:off x="7434750" y="1519816"/>
              <a:ext cx="1578247" cy="1534653"/>
            </a:xfrm>
            <a:prstGeom prst="rect">
              <a:avLst/>
            </a:prstGeom>
          </p:spPr>
        </p:pic>
        <p:pic>
          <p:nvPicPr>
            <p:cNvPr id="15" name="Picture 14"/>
            <p:cNvPicPr>
              <a:picLocks noChangeAspect="1"/>
            </p:cNvPicPr>
            <p:nvPr/>
          </p:nvPicPr>
          <p:blipFill>
            <a:blip r:embed="rId7"/>
            <a:stretch>
              <a:fillRect/>
            </a:stretch>
          </p:blipFill>
          <p:spPr>
            <a:xfrm>
              <a:off x="5385917" y="2005875"/>
              <a:ext cx="1703650" cy="621792"/>
            </a:xfrm>
            <a:prstGeom prst="rect">
              <a:avLst/>
            </a:prstGeom>
          </p:spPr>
        </p:pic>
      </p:grpSp>
      <p:pic>
        <p:nvPicPr>
          <p:cNvPr id="17" name="Picture 16"/>
          <p:cNvPicPr>
            <a:picLocks noChangeAspect="1"/>
          </p:cNvPicPr>
          <p:nvPr/>
        </p:nvPicPr>
        <p:blipFill>
          <a:blip r:embed="rId8"/>
          <a:stretch>
            <a:fillRect/>
          </a:stretch>
        </p:blipFill>
        <p:spPr>
          <a:xfrm>
            <a:off x="7894713" y="2999540"/>
            <a:ext cx="955971" cy="1143000"/>
          </a:xfrm>
          <a:prstGeom prst="rect">
            <a:avLst/>
          </a:prstGeom>
        </p:spPr>
      </p:pic>
      <p:pic>
        <p:nvPicPr>
          <p:cNvPr id="18" name="Picture 17"/>
          <p:cNvPicPr>
            <a:picLocks noChangeAspect="1"/>
          </p:cNvPicPr>
          <p:nvPr/>
        </p:nvPicPr>
        <p:blipFill>
          <a:blip r:embed="rId9"/>
          <a:stretch>
            <a:fillRect/>
          </a:stretch>
        </p:blipFill>
        <p:spPr>
          <a:xfrm>
            <a:off x="5723382" y="3293172"/>
            <a:ext cx="829818" cy="838200"/>
          </a:xfrm>
          <a:prstGeom prst="rect">
            <a:avLst/>
          </a:prstGeom>
        </p:spPr>
      </p:pic>
      <p:sp>
        <p:nvSpPr>
          <p:cNvPr id="19" name="TextBox 18"/>
          <p:cNvSpPr txBox="1"/>
          <p:nvPr/>
        </p:nvSpPr>
        <p:spPr>
          <a:xfrm>
            <a:off x="380163" y="5649294"/>
            <a:ext cx="4588699" cy="584776"/>
          </a:xfrm>
          <a:prstGeom prst="rect">
            <a:avLst/>
          </a:prstGeom>
          <a:solidFill>
            <a:schemeClr val="bg1"/>
          </a:solidFill>
        </p:spPr>
        <p:txBody>
          <a:bodyPr wrap="square" rtlCol="0">
            <a:spAutoFit/>
          </a:bodyPr>
          <a:lstStyle/>
          <a:p>
            <a:r>
              <a:rPr lang="en-US" sz="1600" i="1" dirty="0" smtClean="0">
                <a:solidFill>
                  <a:schemeClr val="accent5">
                    <a:lumMod val="50000"/>
                  </a:schemeClr>
                </a:solidFill>
              </a:rPr>
              <a:t>CGEs: If we achieve climate policy goals, what would be the direct and indirect economic impacts…</a:t>
            </a:r>
            <a:endParaRPr lang="en-US" sz="1600" i="1" dirty="0">
              <a:solidFill>
                <a:schemeClr val="accent5">
                  <a:lumMod val="50000"/>
                </a:schemeClr>
              </a:solidFill>
            </a:endParaRPr>
          </a:p>
        </p:txBody>
      </p:sp>
      <p:sp>
        <p:nvSpPr>
          <p:cNvPr id="3" name="Rectangle 2"/>
          <p:cNvSpPr/>
          <p:nvPr/>
        </p:nvSpPr>
        <p:spPr>
          <a:xfrm>
            <a:off x="170095" y="1667321"/>
            <a:ext cx="4989439" cy="45667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385918" y="1690392"/>
            <a:ext cx="3627080" cy="45667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a:xfrm>
            <a:off x="452018" y="27167"/>
            <a:ext cx="8229600" cy="861835"/>
          </a:xfrm>
        </p:spPr>
        <p:txBody>
          <a:bodyPr/>
          <a:lstStyle/>
          <a:p>
            <a:r>
              <a:rPr lang="en-US" dirty="0" smtClean="0"/>
              <a:t>Overview of Model Approach</a:t>
            </a:r>
            <a:endParaRPr lang="en-US" dirty="0"/>
          </a:p>
        </p:txBody>
      </p:sp>
      <p:sp>
        <p:nvSpPr>
          <p:cNvPr id="4" name="Slide Number Placeholder 3"/>
          <p:cNvSpPr>
            <a:spLocks noGrp="1"/>
          </p:cNvSpPr>
          <p:nvPr>
            <p:ph type="sldNum" sz="quarter" idx="12"/>
          </p:nvPr>
        </p:nvSpPr>
        <p:spPr/>
        <p:txBody>
          <a:bodyPr/>
          <a:lstStyle/>
          <a:p>
            <a:fld id="{DF3FA749-A6CC-4442-B0B2-1FC5868C2851}" type="slidenum">
              <a:rPr lang="en-US" smtClean="0"/>
              <a:t>13</a:t>
            </a:fld>
            <a:endParaRPr lang="en-US" dirty="0"/>
          </a:p>
        </p:txBody>
      </p:sp>
      <p:sp>
        <p:nvSpPr>
          <p:cNvPr id="3" name="Content Placeholder 2"/>
          <p:cNvSpPr>
            <a:spLocks noGrp="1"/>
          </p:cNvSpPr>
          <p:nvPr>
            <p:ph idx="4294967295"/>
          </p:nvPr>
        </p:nvSpPr>
        <p:spPr>
          <a:xfrm>
            <a:off x="507996" y="895350"/>
            <a:ext cx="8229600" cy="4525963"/>
          </a:xfrm>
        </p:spPr>
        <p:txBody>
          <a:bodyPr/>
          <a:lstStyle/>
          <a:p>
            <a:r>
              <a:rPr lang="en-US" dirty="0">
                <a:latin typeface="Arial" charset="0"/>
                <a:ea typeface="ＭＳ Ｐゴシック" charset="0"/>
                <a:cs typeface="ＭＳ Ｐゴシック" charset="0"/>
              </a:rPr>
              <a:t>Energy Systems Models</a:t>
            </a:r>
          </a:p>
          <a:p>
            <a:pPr lvl="1"/>
            <a:r>
              <a:rPr lang="en-US" dirty="0">
                <a:latin typeface="Arial" charset="0"/>
                <a:ea typeface="ＭＳ Ｐゴシック" charset="0"/>
                <a:cs typeface="ＭＳ Ｐゴシック" charset="0"/>
              </a:rPr>
              <a:t>Technology rich on the supply side, but lack behavioral details</a:t>
            </a:r>
          </a:p>
          <a:p>
            <a:r>
              <a:rPr lang="en-US" dirty="0">
                <a:latin typeface="Arial" charset="0"/>
                <a:ea typeface="ＭＳ Ｐゴシック" charset="0"/>
                <a:cs typeface="ＭＳ Ｐゴシック" charset="0"/>
              </a:rPr>
              <a:t>Consumer Choice Models</a:t>
            </a:r>
          </a:p>
          <a:p>
            <a:pPr lvl="1"/>
            <a:r>
              <a:rPr lang="en-US" dirty="0">
                <a:latin typeface="Arial" charset="0"/>
                <a:ea typeface="ＭＳ Ｐゴシック" charset="0"/>
                <a:cs typeface="ＭＳ Ｐゴシック" charset="0"/>
              </a:rPr>
              <a:t>Detail choices on the demand side but lack supply sector details</a:t>
            </a:r>
          </a:p>
          <a:p>
            <a:r>
              <a:rPr lang="en-US" dirty="0">
                <a:latin typeface="Arial" charset="0"/>
                <a:ea typeface="ＭＳ Ｐゴシック" charset="0"/>
                <a:cs typeface="ＭＳ Ｐゴシック" charset="0"/>
              </a:rPr>
              <a:t>Our focus: ‘Marrying’ these two types of models</a:t>
            </a:r>
          </a:p>
          <a:p>
            <a:endParaRPr lang="en-US" dirty="0"/>
          </a:p>
        </p:txBody>
      </p:sp>
      <p:sp>
        <p:nvSpPr>
          <p:cNvPr id="15" name="Rounded Rectangle 14"/>
          <p:cNvSpPr/>
          <p:nvPr/>
        </p:nvSpPr>
        <p:spPr>
          <a:xfrm>
            <a:off x="1636889" y="5449693"/>
            <a:ext cx="1286935" cy="491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Supply-rich</a:t>
            </a:r>
            <a:endParaRPr lang="en-US" sz="1400" dirty="0"/>
          </a:p>
        </p:txBody>
      </p:sp>
      <p:sp>
        <p:nvSpPr>
          <p:cNvPr id="16" name="Rounded Rectangle 15"/>
          <p:cNvSpPr/>
          <p:nvPr/>
        </p:nvSpPr>
        <p:spPr>
          <a:xfrm>
            <a:off x="3770625" y="5449693"/>
            <a:ext cx="1286935" cy="4910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COCHIN-TIMES</a:t>
            </a:r>
            <a:endParaRPr lang="en-US" sz="1400" dirty="0"/>
          </a:p>
        </p:txBody>
      </p:sp>
      <p:sp>
        <p:nvSpPr>
          <p:cNvPr id="19" name="Rounded Rectangle 18"/>
          <p:cNvSpPr/>
          <p:nvPr/>
        </p:nvSpPr>
        <p:spPr>
          <a:xfrm>
            <a:off x="5909732" y="5449693"/>
            <a:ext cx="1286935" cy="491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Demand-rich</a:t>
            </a:r>
            <a:endParaRPr lang="en-US" sz="1400" dirty="0"/>
          </a:p>
        </p:txBody>
      </p:sp>
      <p:sp>
        <p:nvSpPr>
          <p:cNvPr id="40" name="Rounded Rectangle 39"/>
          <p:cNvSpPr/>
          <p:nvPr/>
        </p:nvSpPr>
        <p:spPr>
          <a:xfrm>
            <a:off x="1636889" y="3414872"/>
            <a:ext cx="1286935" cy="491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Minimal Supply rep.</a:t>
            </a:r>
            <a:endParaRPr lang="en-US" sz="1400" dirty="0"/>
          </a:p>
        </p:txBody>
      </p:sp>
      <p:sp>
        <p:nvSpPr>
          <p:cNvPr id="41" name="Rounded Rectangle 40"/>
          <p:cNvSpPr/>
          <p:nvPr/>
        </p:nvSpPr>
        <p:spPr>
          <a:xfrm>
            <a:off x="3770625" y="3414872"/>
            <a:ext cx="1286935" cy="4910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Consumer Choice Model</a:t>
            </a:r>
            <a:endParaRPr lang="en-US" sz="1400" dirty="0"/>
          </a:p>
        </p:txBody>
      </p:sp>
      <p:sp>
        <p:nvSpPr>
          <p:cNvPr id="42" name="Rounded Rectangle 41"/>
          <p:cNvSpPr/>
          <p:nvPr/>
        </p:nvSpPr>
        <p:spPr>
          <a:xfrm>
            <a:off x="5909732" y="3414872"/>
            <a:ext cx="1286935" cy="491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Demand-rich</a:t>
            </a:r>
            <a:endParaRPr lang="en-US" sz="1400" dirty="0"/>
          </a:p>
        </p:txBody>
      </p:sp>
      <p:sp>
        <p:nvSpPr>
          <p:cNvPr id="43" name="Rounded Rectangle 42"/>
          <p:cNvSpPr/>
          <p:nvPr/>
        </p:nvSpPr>
        <p:spPr>
          <a:xfrm>
            <a:off x="1636889" y="4385717"/>
            <a:ext cx="1286935" cy="491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Supply rich</a:t>
            </a:r>
            <a:endParaRPr lang="en-US" sz="1400" dirty="0"/>
          </a:p>
        </p:txBody>
      </p:sp>
      <p:sp>
        <p:nvSpPr>
          <p:cNvPr id="44" name="Rounded Rectangle 43"/>
          <p:cNvSpPr/>
          <p:nvPr/>
        </p:nvSpPr>
        <p:spPr>
          <a:xfrm>
            <a:off x="3770625" y="4385717"/>
            <a:ext cx="1286935" cy="4910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TIMES model</a:t>
            </a:r>
            <a:endParaRPr lang="en-US" sz="1400" dirty="0"/>
          </a:p>
        </p:txBody>
      </p:sp>
      <p:sp>
        <p:nvSpPr>
          <p:cNvPr id="45" name="Rounded Rectangle 44"/>
          <p:cNvSpPr/>
          <p:nvPr/>
        </p:nvSpPr>
        <p:spPr>
          <a:xfrm>
            <a:off x="5909732" y="4385717"/>
            <a:ext cx="1286935" cy="491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Minimal behavior rep.</a:t>
            </a:r>
            <a:endParaRPr lang="en-US" sz="1400" dirty="0"/>
          </a:p>
        </p:txBody>
      </p:sp>
      <p:cxnSp>
        <p:nvCxnSpPr>
          <p:cNvPr id="47" name="Straight Connector 46"/>
          <p:cNvCxnSpPr>
            <a:stCxn id="40" idx="3"/>
            <a:endCxn id="41" idx="1"/>
          </p:cNvCxnSpPr>
          <p:nvPr/>
        </p:nvCxnSpPr>
        <p:spPr>
          <a:xfrm>
            <a:off x="2923824" y="3660413"/>
            <a:ext cx="846801"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5062931" y="3663228"/>
            <a:ext cx="846801"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2923824" y="4617146"/>
            <a:ext cx="846801" cy="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5062931" y="4619961"/>
            <a:ext cx="846801"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2923824" y="5703701"/>
            <a:ext cx="846801"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a:off x="5062931" y="5706516"/>
            <a:ext cx="846801" cy="0"/>
          </a:xfrm>
          <a:prstGeom prst="line">
            <a:avLst/>
          </a:prstGeom>
        </p:spPr>
        <p:style>
          <a:lnRef idx="2">
            <a:schemeClr val="dk1"/>
          </a:lnRef>
          <a:fillRef idx="0">
            <a:schemeClr val="dk1"/>
          </a:fillRef>
          <a:effectRef idx="1">
            <a:schemeClr val="dk1"/>
          </a:effectRef>
          <a:fontRef idx="minor">
            <a:schemeClr val="tx1"/>
          </a:fontRef>
        </p:style>
      </p:cxnSp>
      <p:sp>
        <p:nvSpPr>
          <p:cNvPr id="53" name="Rectangle 52"/>
          <p:cNvSpPr/>
          <p:nvPr/>
        </p:nvSpPr>
        <p:spPr>
          <a:xfrm>
            <a:off x="1298222" y="3189108"/>
            <a:ext cx="6180667" cy="1947333"/>
          </a:xfrm>
          <a:prstGeom prst="rect">
            <a:avLst/>
          </a:prstGeom>
          <a:noFill/>
          <a:ln>
            <a:solidFill>
              <a:schemeClr val="tx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4266736" y="3963998"/>
            <a:ext cx="300082"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4269095" y="5080361"/>
            <a:ext cx="299631" cy="369332"/>
          </a:xfrm>
          <a:prstGeom prst="rect">
            <a:avLst/>
          </a:prstGeom>
          <a:noFill/>
        </p:spPr>
        <p:txBody>
          <a:bodyPr wrap="none" rtlCol="0">
            <a:spAutoFit/>
          </a:bodyPr>
          <a:lstStyle/>
          <a:p>
            <a:r>
              <a:rPr lang="en-US" dirty="0"/>
              <a:t>=</a:t>
            </a:r>
          </a:p>
        </p:txBody>
      </p:sp>
      <p:sp>
        <p:nvSpPr>
          <p:cNvPr id="2" name="TextBox 1"/>
          <p:cNvSpPr txBox="1"/>
          <p:nvPr/>
        </p:nvSpPr>
        <p:spPr>
          <a:xfrm>
            <a:off x="3042797" y="6029352"/>
            <a:ext cx="3048042" cy="307777"/>
          </a:xfrm>
          <a:prstGeom prst="rect">
            <a:avLst/>
          </a:prstGeom>
          <a:noFill/>
        </p:spPr>
        <p:txBody>
          <a:bodyPr wrap="none" rtlCol="0">
            <a:spAutoFit/>
          </a:bodyPr>
          <a:lstStyle/>
          <a:p>
            <a:r>
              <a:rPr lang="en-US" sz="1400" dirty="0" smtClean="0">
                <a:solidFill>
                  <a:srgbClr val="0000FF"/>
                </a:solidFill>
              </a:rPr>
              <a:t>COCHIN: </a:t>
            </a:r>
            <a:r>
              <a:rPr lang="en-US" sz="1400" b="1" dirty="0" err="1" smtClean="0">
                <a:solidFill>
                  <a:srgbClr val="0000FF"/>
                </a:solidFill>
              </a:rPr>
              <a:t>CO</a:t>
            </a:r>
            <a:r>
              <a:rPr lang="en-US" sz="1400" dirty="0" err="1" smtClean="0">
                <a:solidFill>
                  <a:srgbClr val="0000FF"/>
                </a:solidFill>
              </a:rPr>
              <a:t>nsumer</a:t>
            </a:r>
            <a:r>
              <a:rPr lang="en-US" sz="1400" dirty="0" smtClean="0">
                <a:solidFill>
                  <a:srgbClr val="0000FF"/>
                </a:solidFill>
              </a:rPr>
              <a:t> </a:t>
            </a:r>
            <a:r>
              <a:rPr lang="en-US" sz="1400" b="1" dirty="0" err="1" smtClean="0">
                <a:solidFill>
                  <a:srgbClr val="0000FF"/>
                </a:solidFill>
              </a:rPr>
              <a:t>CH</a:t>
            </a:r>
            <a:r>
              <a:rPr lang="en-US" sz="1400" dirty="0" err="1" smtClean="0">
                <a:solidFill>
                  <a:srgbClr val="0000FF"/>
                </a:solidFill>
              </a:rPr>
              <a:t>oice</a:t>
            </a:r>
            <a:r>
              <a:rPr lang="en-US" sz="1400" dirty="0" smtClean="0">
                <a:solidFill>
                  <a:srgbClr val="0000FF"/>
                </a:solidFill>
              </a:rPr>
              <a:t> </a:t>
            </a:r>
            <a:r>
              <a:rPr lang="en-US" sz="1400" b="1" dirty="0" err="1" smtClean="0">
                <a:solidFill>
                  <a:srgbClr val="0000FF"/>
                </a:solidFill>
              </a:rPr>
              <a:t>IN</a:t>
            </a:r>
            <a:r>
              <a:rPr lang="en-US" sz="1400" dirty="0" err="1" smtClean="0">
                <a:solidFill>
                  <a:srgbClr val="0000FF"/>
                </a:solidFill>
              </a:rPr>
              <a:t>tegration</a:t>
            </a:r>
            <a:r>
              <a:rPr lang="en-US" sz="1400" dirty="0" smtClean="0">
                <a:solidFill>
                  <a:srgbClr val="0000FF"/>
                </a:solidFill>
              </a:rPr>
              <a:t>  </a:t>
            </a:r>
            <a:endParaRPr lang="en-US" sz="1400" dirty="0">
              <a:solidFill>
                <a:srgbClr val="0000FF"/>
              </a:solidFill>
            </a:endParaRPr>
          </a:p>
        </p:txBody>
      </p:sp>
    </p:spTree>
    <p:extLst>
      <p:ext uri="{BB962C8B-B14F-4D97-AF65-F5344CB8AC3E}">
        <p14:creationId xmlns:p14="http://schemas.microsoft.com/office/powerpoint/2010/main" val="14247237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1800" dirty="0">
                <a:solidFill>
                  <a:srgbClr val="000090"/>
                </a:solidFill>
              </a:rPr>
              <a:t>S</a:t>
            </a:r>
            <a:r>
              <a:rPr lang="en-US" sz="1800" dirty="0" smtClean="0">
                <a:solidFill>
                  <a:srgbClr val="000090"/>
                </a:solidFill>
              </a:rPr>
              <a:t>ystem</a:t>
            </a:r>
            <a:r>
              <a:rPr lang="en-US" sz="1800" dirty="0">
                <a:solidFill>
                  <a:srgbClr val="000090"/>
                </a:solidFill>
              </a:rPr>
              <a:t>-engineering models typically assume society is homogenous, i.e. there is only one decision-maker at the societal </a:t>
            </a:r>
            <a:r>
              <a:rPr lang="en-US" sz="1800" dirty="0" smtClean="0">
                <a:solidFill>
                  <a:srgbClr val="000090"/>
                </a:solidFill>
              </a:rPr>
              <a:t>level</a:t>
            </a:r>
          </a:p>
          <a:p>
            <a:pPr>
              <a:spcAft>
                <a:spcPts val="600"/>
              </a:spcAft>
            </a:pPr>
            <a:r>
              <a:rPr lang="en-US" sz="1800" dirty="0">
                <a:solidFill>
                  <a:srgbClr val="000090"/>
                </a:solidFill>
              </a:rPr>
              <a:t>Consumer behavior cannot be ignored in system-wide modeling!</a:t>
            </a:r>
          </a:p>
          <a:p>
            <a:pPr>
              <a:spcAft>
                <a:spcPts val="600"/>
              </a:spcAft>
            </a:pPr>
            <a:r>
              <a:rPr lang="en-US" sz="1800" dirty="0" smtClean="0">
                <a:solidFill>
                  <a:srgbClr val="000090"/>
                </a:solidFill>
              </a:rPr>
              <a:t>One </a:t>
            </a:r>
            <a:r>
              <a:rPr lang="en-US" sz="1800" dirty="0">
                <a:solidFill>
                  <a:srgbClr val="000090"/>
                </a:solidFill>
              </a:rPr>
              <a:t>objective of this project is to develop a bridging approach to bring in consumer behavioral parameters, to the linear programming framework of </a:t>
            </a:r>
            <a:r>
              <a:rPr lang="en-US" sz="1800" dirty="0" smtClean="0">
                <a:solidFill>
                  <a:srgbClr val="000090"/>
                </a:solidFill>
              </a:rPr>
              <a:t>TIMES</a:t>
            </a:r>
            <a:endParaRPr lang="en-US" sz="1800" dirty="0">
              <a:solidFill>
                <a:srgbClr val="000090"/>
              </a:solidFill>
            </a:endParaRPr>
          </a:p>
          <a:p>
            <a:endParaRPr lang="en-US" sz="1800" dirty="0">
              <a:solidFill>
                <a:srgbClr val="000090"/>
              </a:solidFill>
            </a:endParaRPr>
          </a:p>
          <a:p>
            <a:endParaRPr lang="en-US" sz="1800" dirty="0">
              <a:solidFill>
                <a:srgbClr val="00009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2877" y="4753113"/>
            <a:ext cx="5850835" cy="1613282"/>
          </a:xfrm>
          <a:prstGeom prst="rect">
            <a:avLst/>
          </a:prstGeom>
        </p:spPr>
      </p:pic>
      <p:pic>
        <p:nvPicPr>
          <p:cNvPr id="3" name="Picture 2"/>
          <p:cNvPicPr>
            <a:picLocks noChangeAspect="1"/>
          </p:cNvPicPr>
          <p:nvPr/>
        </p:nvPicPr>
        <p:blipFill>
          <a:blip r:embed="rId3" cstate="email">
            <a:alphaModFix amt="67000"/>
            <a:extLst>
              <a:ext uri="{28A0092B-C50C-407E-A947-70E740481C1C}">
                <a14:useLocalDpi xmlns:a14="http://schemas.microsoft.com/office/drawing/2010/main" val="0"/>
              </a:ext>
            </a:extLst>
          </a:blip>
          <a:stretch>
            <a:fillRect/>
          </a:stretch>
        </p:blipFill>
        <p:spPr>
          <a:xfrm>
            <a:off x="1442829" y="3318013"/>
            <a:ext cx="5290930" cy="1281773"/>
          </a:xfrm>
          <a:prstGeom prst="rect">
            <a:avLst/>
          </a:prstGeom>
        </p:spPr>
      </p:pic>
      <p:sp>
        <p:nvSpPr>
          <p:cNvPr id="8" name="Title 1"/>
          <p:cNvSpPr>
            <a:spLocks noGrp="1"/>
          </p:cNvSpPr>
          <p:nvPr>
            <p:ph type="title"/>
          </p:nvPr>
        </p:nvSpPr>
        <p:spPr>
          <a:xfrm>
            <a:off x="457200" y="274638"/>
            <a:ext cx="8229600" cy="650346"/>
          </a:xfrm>
        </p:spPr>
        <p:txBody>
          <a:bodyPr/>
          <a:lstStyle/>
          <a:p>
            <a:r>
              <a:rPr lang="en-US" dirty="0" smtClean="0"/>
              <a:t>Motivation for Consumer Choice</a:t>
            </a:r>
            <a:endParaRPr lang="en-US" dirty="0"/>
          </a:p>
        </p:txBody>
      </p:sp>
      <p:sp>
        <p:nvSpPr>
          <p:cNvPr id="4" name="Slide Number Placeholder 3"/>
          <p:cNvSpPr>
            <a:spLocks noGrp="1"/>
          </p:cNvSpPr>
          <p:nvPr>
            <p:ph type="sldNum" sz="quarter" idx="12"/>
          </p:nvPr>
        </p:nvSpPr>
        <p:spPr/>
        <p:txBody>
          <a:bodyPr/>
          <a:lstStyle/>
          <a:p>
            <a:fld id="{41AF7505-81AE-0D40-AC4C-65709E1F8B28}" type="slidenum">
              <a:rPr lang="en-US" smtClean="0"/>
              <a:t>14</a:t>
            </a:fld>
            <a:endParaRPr lang="en-US"/>
          </a:p>
        </p:txBody>
      </p:sp>
    </p:spTree>
    <p:extLst>
      <p:ext uri="{BB962C8B-B14F-4D97-AF65-F5344CB8AC3E}">
        <p14:creationId xmlns:p14="http://schemas.microsoft.com/office/powerpoint/2010/main" val="28110710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02"/>
            <a:ext cx="8229600" cy="1143000"/>
          </a:xfrm>
        </p:spPr>
        <p:txBody>
          <a:bodyPr>
            <a:noAutofit/>
          </a:bodyPr>
          <a:lstStyle/>
          <a:p>
            <a:r>
              <a:rPr lang="en-US" sz="2800" dirty="0" smtClean="0"/>
              <a:t>Need for Consumer Choice in Policy Analysis</a:t>
            </a:r>
            <a:endParaRPr lang="en-US" sz="2800" dirty="0"/>
          </a:p>
        </p:txBody>
      </p:sp>
      <p:grpSp>
        <p:nvGrpSpPr>
          <p:cNvPr id="35" name="Group 34"/>
          <p:cNvGrpSpPr/>
          <p:nvPr/>
        </p:nvGrpSpPr>
        <p:grpSpPr>
          <a:xfrm>
            <a:off x="815170" y="1027169"/>
            <a:ext cx="7733630" cy="4158520"/>
            <a:chOff x="325627" y="1628013"/>
            <a:chExt cx="8531415" cy="4721233"/>
          </a:xfrm>
        </p:grpSpPr>
        <p:sp>
          <p:nvSpPr>
            <p:cNvPr id="5" name="Rounded Rectangle 4"/>
            <p:cNvSpPr/>
            <p:nvPr/>
          </p:nvSpPr>
          <p:spPr>
            <a:xfrm>
              <a:off x="325627" y="3516505"/>
              <a:ext cx="1595570" cy="7326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Vehicle Price</a:t>
              </a:r>
              <a:endParaRPr lang="en-US" dirty="0"/>
            </a:p>
          </p:txBody>
        </p:sp>
        <p:sp>
          <p:nvSpPr>
            <p:cNvPr id="6" name="Rounded Rectangle 5"/>
            <p:cNvSpPr/>
            <p:nvPr/>
          </p:nvSpPr>
          <p:spPr>
            <a:xfrm>
              <a:off x="2529474" y="3516505"/>
              <a:ext cx="1595570" cy="7326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Fuel Cost</a:t>
              </a:r>
              <a:endParaRPr lang="en-US" dirty="0"/>
            </a:p>
          </p:txBody>
        </p:sp>
        <p:sp>
          <p:nvSpPr>
            <p:cNvPr id="7" name="Rounded Rectangle 6"/>
            <p:cNvSpPr/>
            <p:nvPr/>
          </p:nvSpPr>
          <p:spPr>
            <a:xfrm>
              <a:off x="4896134" y="3516505"/>
              <a:ext cx="1595570" cy="7326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Perception</a:t>
              </a:r>
              <a:endParaRPr lang="en-US" dirty="0"/>
            </a:p>
          </p:txBody>
        </p:sp>
        <p:sp>
          <p:nvSpPr>
            <p:cNvPr id="8" name="Rounded Rectangle 7"/>
            <p:cNvSpPr/>
            <p:nvPr/>
          </p:nvSpPr>
          <p:spPr>
            <a:xfrm>
              <a:off x="7091230" y="3516505"/>
              <a:ext cx="1595570" cy="7326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Infrastructure support</a:t>
              </a:r>
              <a:endParaRPr lang="en-US" dirty="0"/>
            </a:p>
          </p:txBody>
        </p:sp>
        <p:sp>
          <p:nvSpPr>
            <p:cNvPr id="9" name="Rounded Rectangle 8"/>
            <p:cNvSpPr/>
            <p:nvPr/>
          </p:nvSpPr>
          <p:spPr>
            <a:xfrm>
              <a:off x="1269943" y="2279217"/>
              <a:ext cx="1872353" cy="700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Monetary Costs</a:t>
              </a:r>
              <a:endParaRPr lang="en-US" dirty="0"/>
            </a:p>
          </p:txBody>
        </p:sp>
        <p:sp>
          <p:nvSpPr>
            <p:cNvPr id="10" name="Rounded Rectangle 9"/>
            <p:cNvSpPr/>
            <p:nvPr/>
          </p:nvSpPr>
          <p:spPr>
            <a:xfrm>
              <a:off x="5671770" y="2279217"/>
              <a:ext cx="1872353" cy="7000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Disutility Costs</a:t>
              </a:r>
              <a:endParaRPr lang="en-US" dirty="0"/>
            </a:p>
          </p:txBody>
        </p:sp>
        <p:sp>
          <p:nvSpPr>
            <p:cNvPr id="11" name="Rounded Rectangle 10"/>
            <p:cNvSpPr/>
            <p:nvPr/>
          </p:nvSpPr>
          <p:spPr>
            <a:xfrm>
              <a:off x="3419079" y="5632921"/>
              <a:ext cx="2252691" cy="716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Vehicle Purchase</a:t>
              </a:r>
              <a:endParaRPr lang="en-US" dirty="0"/>
            </a:p>
          </p:txBody>
        </p:sp>
        <p:cxnSp>
          <p:nvCxnSpPr>
            <p:cNvPr id="13" name="Straight Arrow Connector 12"/>
            <p:cNvCxnSpPr>
              <a:stCxn id="5" idx="2"/>
              <a:endCxn id="11" idx="0"/>
            </p:cNvCxnSpPr>
            <p:nvPr/>
          </p:nvCxnSpPr>
          <p:spPr>
            <a:xfrm>
              <a:off x="1123412" y="4249111"/>
              <a:ext cx="3422013" cy="13838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6" idx="2"/>
              <a:endCxn id="11" idx="0"/>
            </p:cNvCxnSpPr>
            <p:nvPr/>
          </p:nvCxnSpPr>
          <p:spPr>
            <a:xfrm>
              <a:off x="3327259" y="4249111"/>
              <a:ext cx="1218166" cy="138381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7" idx="2"/>
              <a:endCxn id="11" idx="0"/>
            </p:cNvCxnSpPr>
            <p:nvPr/>
          </p:nvCxnSpPr>
          <p:spPr>
            <a:xfrm flipH="1">
              <a:off x="4545425" y="4249111"/>
              <a:ext cx="1148494" cy="138381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8" idx="2"/>
              <a:endCxn id="11" idx="0"/>
            </p:cNvCxnSpPr>
            <p:nvPr/>
          </p:nvCxnSpPr>
          <p:spPr>
            <a:xfrm flipH="1">
              <a:off x="4545425" y="4249111"/>
              <a:ext cx="3343590" cy="138381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4" name="Straight Connector 23"/>
            <p:cNvCxnSpPr>
              <a:stCxn id="9" idx="2"/>
              <a:endCxn id="5" idx="0"/>
            </p:cNvCxnSpPr>
            <p:nvPr/>
          </p:nvCxnSpPr>
          <p:spPr>
            <a:xfrm flipH="1">
              <a:off x="1123412" y="2979262"/>
              <a:ext cx="1082708" cy="537243"/>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a:stCxn id="9" idx="2"/>
              <a:endCxn id="6" idx="0"/>
            </p:cNvCxnSpPr>
            <p:nvPr/>
          </p:nvCxnSpPr>
          <p:spPr>
            <a:xfrm>
              <a:off x="2206120" y="2979262"/>
              <a:ext cx="1121139" cy="537243"/>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10" idx="2"/>
            </p:cNvCxnSpPr>
            <p:nvPr/>
          </p:nvCxnSpPr>
          <p:spPr>
            <a:xfrm flipH="1">
              <a:off x="5557801" y="2979262"/>
              <a:ext cx="1050146" cy="537243"/>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a:stCxn id="10" idx="2"/>
              <a:endCxn id="8" idx="0"/>
            </p:cNvCxnSpPr>
            <p:nvPr/>
          </p:nvCxnSpPr>
          <p:spPr>
            <a:xfrm>
              <a:off x="6607947" y="2979262"/>
              <a:ext cx="1281068" cy="537243"/>
            </a:xfrm>
            <a:prstGeom prst="line">
              <a:avLst/>
            </a:prstGeom>
          </p:spPr>
          <p:style>
            <a:lnRef idx="2">
              <a:schemeClr val="dk1"/>
            </a:lnRef>
            <a:fillRef idx="0">
              <a:schemeClr val="dk1"/>
            </a:fillRef>
            <a:effectRef idx="1">
              <a:schemeClr val="dk1"/>
            </a:effectRef>
            <a:fontRef idx="minor">
              <a:schemeClr val="tx1"/>
            </a:fontRef>
          </p:style>
        </p:cxnSp>
        <p:sp>
          <p:nvSpPr>
            <p:cNvPr id="33" name="Rounded Rectangle 32"/>
            <p:cNvSpPr/>
            <p:nvPr/>
          </p:nvSpPr>
          <p:spPr>
            <a:xfrm>
              <a:off x="4545425" y="1986174"/>
              <a:ext cx="4311617" cy="2572259"/>
            </a:xfrm>
            <a:prstGeom prst="round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93919" y="1628013"/>
              <a:ext cx="1877600" cy="369332"/>
            </a:xfrm>
            <a:prstGeom prst="rect">
              <a:avLst/>
            </a:prstGeom>
            <a:noFill/>
          </p:spPr>
          <p:txBody>
            <a:bodyPr wrap="none" rtlCol="0">
              <a:spAutoFit/>
            </a:bodyPr>
            <a:lstStyle/>
            <a:p>
              <a:r>
                <a:rPr lang="en-US" b="1" i="1" dirty="0" smtClean="0"/>
                <a:t>Consumer Choice</a:t>
              </a:r>
              <a:endParaRPr lang="en-US" b="1" i="1" dirty="0"/>
            </a:p>
          </p:txBody>
        </p:sp>
      </p:grpSp>
      <p:sp>
        <p:nvSpPr>
          <p:cNvPr id="36" name="TextBox 35"/>
          <p:cNvSpPr txBox="1"/>
          <p:nvPr/>
        </p:nvSpPr>
        <p:spPr>
          <a:xfrm>
            <a:off x="272700" y="5227850"/>
            <a:ext cx="8584342" cy="923330"/>
          </a:xfrm>
          <a:prstGeom prst="rect">
            <a:avLst/>
          </a:prstGeom>
          <a:noFill/>
        </p:spPr>
        <p:txBody>
          <a:bodyPr wrap="square" rtlCol="0">
            <a:spAutoFit/>
          </a:bodyPr>
          <a:lstStyle/>
          <a:p>
            <a:r>
              <a:rPr lang="en-US" dirty="0" smtClean="0"/>
              <a:t>Consumers make decisions based on monetary costs, such as vehicle price, fuel cost, as well as the ‘disutility’ costs, such as their perception of a technology on various issues, and the infrastructure support available.</a:t>
            </a:r>
          </a:p>
        </p:txBody>
      </p:sp>
      <p:sp>
        <p:nvSpPr>
          <p:cNvPr id="39" name="Slide Number Placeholder 38"/>
          <p:cNvSpPr>
            <a:spLocks noGrp="1"/>
          </p:cNvSpPr>
          <p:nvPr>
            <p:ph type="sldNum" sz="quarter" idx="12"/>
          </p:nvPr>
        </p:nvSpPr>
        <p:spPr/>
        <p:txBody>
          <a:bodyPr/>
          <a:lstStyle/>
          <a:p>
            <a:fld id="{37D68A37-D612-C748-95A1-EF154EF3F020}" type="slidenum">
              <a:rPr lang="en-US" smtClean="0"/>
              <a:t>15</a:t>
            </a:fld>
            <a:endParaRPr lang="en-US"/>
          </a:p>
        </p:txBody>
      </p:sp>
    </p:spTree>
    <p:extLst>
      <p:ext uri="{BB962C8B-B14F-4D97-AF65-F5344CB8AC3E}">
        <p14:creationId xmlns:p14="http://schemas.microsoft.com/office/powerpoint/2010/main" val="27370821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Grp="1"/>
          </p:cNvGraphicFramePr>
          <p:nvPr>
            <p:extLst>
              <p:ext uri="{D42A27DB-BD31-4B8C-83A1-F6EECF244321}">
                <p14:modId xmlns:p14="http://schemas.microsoft.com/office/powerpoint/2010/main" val="3089766282"/>
              </p:ext>
            </p:extLst>
          </p:nvPr>
        </p:nvGraphicFramePr>
        <p:xfrm>
          <a:off x="152400" y="565666"/>
          <a:ext cx="5257800" cy="304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9" name="Group 28"/>
          <p:cNvGrpSpPr/>
          <p:nvPr/>
        </p:nvGrpSpPr>
        <p:grpSpPr>
          <a:xfrm>
            <a:off x="5918199" y="1019538"/>
            <a:ext cx="2730500" cy="1731282"/>
            <a:chOff x="533400" y="4419600"/>
            <a:chExt cx="3352800" cy="1778000"/>
          </a:xfrm>
        </p:grpSpPr>
        <p:pic>
          <p:nvPicPr>
            <p:cNvPr id="10" name="Picture 9"/>
            <p:cNvPicPr>
              <a:picLocks noChangeAspect="1"/>
            </p:cNvPicPr>
            <p:nvPr/>
          </p:nvPicPr>
          <p:blipFill>
            <a:blip r:embed="rId3"/>
            <a:stretch>
              <a:fillRect/>
            </a:stretch>
          </p:blipFill>
          <p:spPr>
            <a:xfrm>
              <a:off x="2362200" y="4419600"/>
              <a:ext cx="1524000" cy="1143000"/>
            </a:xfrm>
            <a:prstGeom prst="rect">
              <a:avLst/>
            </a:prstGeom>
          </p:spPr>
        </p:pic>
        <p:pic>
          <p:nvPicPr>
            <p:cNvPr id="5" name="Picture 4"/>
            <p:cNvPicPr>
              <a:picLocks noChangeAspect="1"/>
            </p:cNvPicPr>
            <p:nvPr/>
          </p:nvPicPr>
          <p:blipFill>
            <a:blip r:embed="rId4"/>
            <a:stretch>
              <a:fillRect/>
            </a:stretch>
          </p:blipFill>
          <p:spPr>
            <a:xfrm>
              <a:off x="533400" y="4495800"/>
              <a:ext cx="1219200" cy="991536"/>
            </a:xfrm>
            <a:prstGeom prst="rect">
              <a:avLst/>
            </a:prstGeom>
          </p:spPr>
        </p:pic>
        <p:pic>
          <p:nvPicPr>
            <p:cNvPr id="4" name="Picture 3"/>
            <p:cNvPicPr>
              <a:picLocks noChangeAspect="1"/>
            </p:cNvPicPr>
            <p:nvPr/>
          </p:nvPicPr>
          <p:blipFill>
            <a:blip r:embed="rId5"/>
            <a:stretch>
              <a:fillRect/>
            </a:stretch>
          </p:blipFill>
          <p:spPr>
            <a:xfrm>
              <a:off x="1600200" y="5257800"/>
              <a:ext cx="939800" cy="939800"/>
            </a:xfrm>
            <a:prstGeom prst="rect">
              <a:avLst/>
            </a:prstGeom>
          </p:spPr>
        </p:pic>
      </p:grpSp>
      <p:sp>
        <p:nvSpPr>
          <p:cNvPr id="32" name="Rounded Rectangle 31"/>
          <p:cNvSpPr/>
          <p:nvPr/>
        </p:nvSpPr>
        <p:spPr>
          <a:xfrm>
            <a:off x="5867400" y="971952"/>
            <a:ext cx="3048000" cy="1923647"/>
          </a:xfrm>
          <a:prstGeom prst="round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086600" y="1009209"/>
            <a:ext cx="855932" cy="369332"/>
          </a:xfrm>
          <a:prstGeom prst="rect">
            <a:avLst/>
          </a:prstGeom>
          <a:noFill/>
        </p:spPr>
        <p:txBody>
          <a:bodyPr wrap="square" rtlCol="0">
            <a:spAutoFit/>
          </a:bodyPr>
          <a:lstStyle/>
          <a:p>
            <a:r>
              <a:rPr lang="en-US" dirty="0" smtClean="0"/>
              <a:t>Urban</a:t>
            </a:r>
            <a:endParaRPr lang="en-US" dirty="0"/>
          </a:p>
        </p:txBody>
      </p:sp>
      <p:sp>
        <p:nvSpPr>
          <p:cNvPr id="35" name="TextBox 34"/>
          <p:cNvSpPr txBox="1"/>
          <p:nvPr/>
        </p:nvSpPr>
        <p:spPr>
          <a:xfrm>
            <a:off x="6009221" y="1752600"/>
            <a:ext cx="1105003" cy="670269"/>
          </a:xfrm>
          <a:prstGeom prst="rect">
            <a:avLst/>
          </a:prstGeom>
          <a:noFill/>
        </p:spPr>
        <p:txBody>
          <a:bodyPr wrap="square" rtlCol="0">
            <a:spAutoFit/>
          </a:bodyPr>
          <a:lstStyle/>
          <a:p>
            <a:r>
              <a:rPr lang="en-US" dirty="0" smtClean="0"/>
              <a:t>Early Adopter</a:t>
            </a:r>
            <a:endParaRPr lang="en-US" dirty="0"/>
          </a:p>
        </p:txBody>
      </p:sp>
      <p:sp>
        <p:nvSpPr>
          <p:cNvPr id="36" name="TextBox 35"/>
          <p:cNvSpPr txBox="1"/>
          <p:nvPr/>
        </p:nvSpPr>
        <p:spPr>
          <a:xfrm>
            <a:off x="7476065" y="2209800"/>
            <a:ext cx="1398087" cy="646331"/>
          </a:xfrm>
          <a:prstGeom prst="rect">
            <a:avLst/>
          </a:prstGeom>
          <a:noFill/>
        </p:spPr>
        <p:txBody>
          <a:bodyPr wrap="square" rtlCol="0">
            <a:spAutoFit/>
          </a:bodyPr>
          <a:lstStyle/>
          <a:p>
            <a:r>
              <a:rPr lang="en-US" dirty="0" smtClean="0"/>
              <a:t>Moderate driver</a:t>
            </a:r>
            <a:endParaRPr lang="en-US" dirty="0"/>
          </a:p>
        </p:txBody>
      </p:sp>
      <p:graphicFrame>
        <p:nvGraphicFramePr>
          <p:cNvPr id="27" name="Chart 26"/>
          <p:cNvGraphicFramePr>
            <a:graphicFrameLocks noGrp="1"/>
          </p:cNvGraphicFramePr>
          <p:nvPr>
            <p:extLst>
              <p:ext uri="{D42A27DB-BD31-4B8C-83A1-F6EECF244321}">
                <p14:modId xmlns:p14="http://schemas.microsoft.com/office/powerpoint/2010/main" val="2471339621"/>
              </p:ext>
            </p:extLst>
          </p:nvPr>
        </p:nvGraphicFramePr>
        <p:xfrm>
          <a:off x="152400" y="3392805"/>
          <a:ext cx="5257800" cy="3312795"/>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xfrm>
            <a:off x="740411" y="-152400"/>
            <a:ext cx="7997825" cy="1143000"/>
          </a:xfrm>
        </p:spPr>
        <p:txBody>
          <a:bodyPr/>
          <a:lstStyle/>
          <a:p>
            <a:pPr algn="ctr"/>
            <a:r>
              <a:rPr lang="en-US" sz="2800" dirty="0" smtClean="0"/>
              <a:t>Components of Disutility Cost in the year 2020</a:t>
            </a:r>
            <a:endParaRPr lang="en-US" sz="2800" dirty="0"/>
          </a:p>
        </p:txBody>
      </p:sp>
      <p:grpSp>
        <p:nvGrpSpPr>
          <p:cNvPr id="6" name="Group 5"/>
          <p:cNvGrpSpPr/>
          <p:nvPr/>
        </p:nvGrpSpPr>
        <p:grpSpPr>
          <a:xfrm>
            <a:off x="5813423" y="4114800"/>
            <a:ext cx="3200400" cy="1896011"/>
            <a:chOff x="5867400" y="4114800"/>
            <a:chExt cx="3200400" cy="1896011"/>
          </a:xfrm>
        </p:grpSpPr>
        <p:pic>
          <p:nvPicPr>
            <p:cNvPr id="12" name="Picture 11"/>
            <p:cNvPicPr>
              <a:picLocks noChangeAspect="1"/>
            </p:cNvPicPr>
            <p:nvPr/>
          </p:nvPicPr>
          <p:blipFill>
            <a:blip r:embed="rId7"/>
            <a:stretch>
              <a:fillRect/>
            </a:stretch>
          </p:blipFill>
          <p:spPr>
            <a:xfrm>
              <a:off x="7823199" y="4210304"/>
              <a:ext cx="1016000" cy="743712"/>
            </a:xfrm>
            <a:prstGeom prst="rect">
              <a:avLst/>
            </a:prstGeom>
          </p:spPr>
        </p:pic>
        <p:pic>
          <p:nvPicPr>
            <p:cNvPr id="14" name="Picture 13"/>
            <p:cNvPicPr>
              <a:picLocks noChangeAspect="1"/>
            </p:cNvPicPr>
            <p:nvPr/>
          </p:nvPicPr>
          <p:blipFill>
            <a:blip r:embed="rId8"/>
            <a:stretch>
              <a:fillRect/>
            </a:stretch>
          </p:blipFill>
          <p:spPr>
            <a:xfrm>
              <a:off x="5918199" y="4334256"/>
              <a:ext cx="1206500" cy="440344"/>
            </a:xfrm>
            <a:prstGeom prst="rect">
              <a:avLst/>
            </a:prstGeom>
          </p:spPr>
        </p:pic>
        <p:sp>
          <p:nvSpPr>
            <p:cNvPr id="33" name="Rounded Rectangle 32"/>
            <p:cNvSpPr/>
            <p:nvPr/>
          </p:nvSpPr>
          <p:spPr>
            <a:xfrm>
              <a:off x="5867400" y="4114800"/>
              <a:ext cx="3048000" cy="1859280"/>
            </a:xfrm>
            <a:prstGeom prst="round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239000" y="4114800"/>
              <a:ext cx="800172" cy="369332"/>
            </a:xfrm>
            <a:prstGeom prst="rect">
              <a:avLst/>
            </a:prstGeom>
            <a:noFill/>
          </p:spPr>
          <p:txBody>
            <a:bodyPr wrap="square" rtlCol="0">
              <a:spAutoFit/>
            </a:bodyPr>
            <a:lstStyle/>
            <a:p>
              <a:r>
                <a:rPr lang="en-US" dirty="0" smtClean="0"/>
                <a:t>Rural</a:t>
              </a:r>
              <a:endParaRPr lang="en-US" dirty="0"/>
            </a:p>
          </p:txBody>
        </p:sp>
        <p:sp>
          <p:nvSpPr>
            <p:cNvPr id="38" name="TextBox 37"/>
            <p:cNvSpPr txBox="1"/>
            <p:nvPr/>
          </p:nvSpPr>
          <p:spPr>
            <a:xfrm>
              <a:off x="6006811" y="4718149"/>
              <a:ext cx="1003589" cy="646331"/>
            </a:xfrm>
            <a:prstGeom prst="rect">
              <a:avLst/>
            </a:prstGeom>
            <a:noFill/>
          </p:spPr>
          <p:txBody>
            <a:bodyPr wrap="square" rtlCol="0">
              <a:spAutoFit/>
            </a:bodyPr>
            <a:lstStyle/>
            <a:p>
              <a:r>
                <a:rPr lang="en-US" dirty="0" smtClean="0"/>
                <a:t>Late Majority</a:t>
              </a:r>
              <a:endParaRPr lang="en-US" dirty="0"/>
            </a:p>
          </p:txBody>
        </p:sp>
        <p:sp>
          <p:nvSpPr>
            <p:cNvPr id="39" name="TextBox 38"/>
            <p:cNvSpPr txBox="1"/>
            <p:nvPr/>
          </p:nvSpPr>
          <p:spPr>
            <a:xfrm>
              <a:off x="7844284" y="5364480"/>
              <a:ext cx="1223516" cy="646331"/>
            </a:xfrm>
            <a:prstGeom prst="rect">
              <a:avLst/>
            </a:prstGeom>
            <a:noFill/>
          </p:spPr>
          <p:txBody>
            <a:bodyPr wrap="square" rtlCol="0">
              <a:spAutoFit/>
            </a:bodyPr>
            <a:lstStyle/>
            <a:p>
              <a:r>
                <a:rPr lang="en-US" dirty="0" smtClean="0"/>
                <a:t>Frequent driver</a:t>
              </a:r>
              <a:endParaRPr lang="en-US" dirty="0"/>
            </a:p>
          </p:txBody>
        </p:sp>
        <p:pic>
          <p:nvPicPr>
            <p:cNvPr id="3" name="Picture 2"/>
            <p:cNvPicPr>
              <a:picLocks noChangeAspect="1"/>
            </p:cNvPicPr>
            <p:nvPr/>
          </p:nvPicPr>
          <p:blipFill>
            <a:blip r:embed="rId9"/>
            <a:stretch>
              <a:fillRect/>
            </a:stretch>
          </p:blipFill>
          <p:spPr>
            <a:xfrm>
              <a:off x="7010400" y="5029200"/>
              <a:ext cx="829818" cy="838200"/>
            </a:xfrm>
            <a:prstGeom prst="rect">
              <a:avLst/>
            </a:prstGeom>
          </p:spPr>
        </p:pic>
      </p:grpSp>
      <p:sp>
        <p:nvSpPr>
          <p:cNvPr id="7" name="TextBox 6"/>
          <p:cNvSpPr txBox="1"/>
          <p:nvPr/>
        </p:nvSpPr>
        <p:spPr>
          <a:xfrm>
            <a:off x="1309206" y="1948190"/>
            <a:ext cx="1285835" cy="261610"/>
          </a:xfrm>
          <a:prstGeom prst="rect">
            <a:avLst/>
          </a:prstGeom>
          <a:solidFill>
            <a:schemeClr val="bg1"/>
          </a:solidFill>
        </p:spPr>
        <p:txBody>
          <a:bodyPr wrap="none" rtlCol="0">
            <a:spAutoFit/>
          </a:bodyPr>
          <a:lstStyle/>
          <a:p>
            <a:r>
              <a:rPr lang="en-US" sz="1100" dirty="0" smtClean="0"/>
              <a:t>Range Anxiety Cost</a:t>
            </a:r>
            <a:endParaRPr lang="en-US" sz="1100" dirty="0"/>
          </a:p>
        </p:txBody>
      </p:sp>
      <p:sp>
        <p:nvSpPr>
          <p:cNvPr id="22" name="TextBox 21"/>
          <p:cNvSpPr txBox="1"/>
          <p:nvPr/>
        </p:nvSpPr>
        <p:spPr>
          <a:xfrm>
            <a:off x="1295400" y="1262390"/>
            <a:ext cx="1872202" cy="261610"/>
          </a:xfrm>
          <a:prstGeom prst="rect">
            <a:avLst/>
          </a:prstGeom>
          <a:solidFill>
            <a:schemeClr val="bg1"/>
          </a:solidFill>
        </p:spPr>
        <p:txBody>
          <a:bodyPr wrap="none" rtlCol="0">
            <a:spAutoFit/>
          </a:bodyPr>
          <a:lstStyle/>
          <a:p>
            <a:r>
              <a:rPr lang="en-US" sz="1100" dirty="0" smtClean="0"/>
              <a:t>Refueling Inconvenience Cost</a:t>
            </a:r>
            <a:endParaRPr lang="en-US" sz="1100" dirty="0"/>
          </a:p>
        </p:txBody>
      </p:sp>
      <p:sp>
        <p:nvSpPr>
          <p:cNvPr id="23" name="TextBox 22"/>
          <p:cNvSpPr txBox="1"/>
          <p:nvPr/>
        </p:nvSpPr>
        <p:spPr>
          <a:xfrm>
            <a:off x="1328198" y="805190"/>
            <a:ext cx="1499704" cy="261610"/>
          </a:xfrm>
          <a:prstGeom prst="rect">
            <a:avLst/>
          </a:prstGeom>
          <a:solidFill>
            <a:schemeClr val="bg1"/>
          </a:solidFill>
        </p:spPr>
        <p:txBody>
          <a:bodyPr wrap="none" rtlCol="0">
            <a:spAutoFit/>
          </a:bodyPr>
          <a:lstStyle/>
          <a:p>
            <a:r>
              <a:rPr lang="en-US" sz="1100" dirty="0" smtClean="0"/>
              <a:t>Model Availability Cost </a:t>
            </a:r>
            <a:endParaRPr lang="en-US" sz="1100" dirty="0"/>
          </a:p>
        </p:txBody>
      </p:sp>
      <p:sp>
        <p:nvSpPr>
          <p:cNvPr id="25" name="TextBox 24"/>
          <p:cNvSpPr txBox="1"/>
          <p:nvPr/>
        </p:nvSpPr>
        <p:spPr>
          <a:xfrm>
            <a:off x="1295400" y="1066800"/>
            <a:ext cx="968923" cy="261610"/>
          </a:xfrm>
          <a:prstGeom prst="rect">
            <a:avLst/>
          </a:prstGeom>
          <a:solidFill>
            <a:schemeClr val="bg1"/>
          </a:solidFill>
        </p:spPr>
        <p:txBody>
          <a:bodyPr wrap="none" rtlCol="0">
            <a:spAutoFit/>
          </a:bodyPr>
          <a:lstStyle/>
          <a:p>
            <a:r>
              <a:rPr lang="en-US" sz="1100" dirty="0" smtClean="0"/>
              <a:t>Risk Premium</a:t>
            </a:r>
            <a:endParaRPr lang="en-US" sz="1100" dirty="0"/>
          </a:p>
        </p:txBody>
      </p:sp>
      <p:sp>
        <p:nvSpPr>
          <p:cNvPr id="26" name="TextBox 25"/>
          <p:cNvSpPr txBox="1"/>
          <p:nvPr/>
        </p:nvSpPr>
        <p:spPr>
          <a:xfrm>
            <a:off x="1295400" y="1490990"/>
            <a:ext cx="1438195" cy="261610"/>
          </a:xfrm>
          <a:prstGeom prst="rect">
            <a:avLst/>
          </a:prstGeom>
          <a:solidFill>
            <a:schemeClr val="bg1"/>
          </a:solidFill>
        </p:spPr>
        <p:txBody>
          <a:bodyPr wrap="none" rtlCol="0">
            <a:spAutoFit/>
          </a:bodyPr>
          <a:lstStyle/>
          <a:p>
            <a:r>
              <a:rPr lang="en-US" sz="1100" dirty="0" smtClean="0"/>
              <a:t>Charger </a:t>
            </a:r>
            <a:r>
              <a:rPr lang="en-US" sz="1100" dirty="0" err="1" smtClean="0"/>
              <a:t>Refueler</a:t>
            </a:r>
            <a:r>
              <a:rPr lang="en-US" sz="1100" dirty="0" smtClean="0"/>
              <a:t> Cost </a:t>
            </a:r>
            <a:endParaRPr lang="en-US" sz="1100" dirty="0"/>
          </a:p>
        </p:txBody>
      </p:sp>
      <p:sp>
        <p:nvSpPr>
          <p:cNvPr id="28" name="TextBox 27"/>
          <p:cNvSpPr txBox="1"/>
          <p:nvPr/>
        </p:nvSpPr>
        <p:spPr>
          <a:xfrm>
            <a:off x="1319696" y="1719590"/>
            <a:ext cx="885441" cy="261610"/>
          </a:xfrm>
          <a:prstGeom prst="rect">
            <a:avLst/>
          </a:prstGeom>
          <a:solidFill>
            <a:schemeClr val="bg1"/>
          </a:solidFill>
        </p:spPr>
        <p:txBody>
          <a:bodyPr wrap="none" rtlCol="0">
            <a:spAutoFit/>
          </a:bodyPr>
          <a:lstStyle/>
          <a:p>
            <a:r>
              <a:rPr lang="en-US" sz="1100" dirty="0" smtClean="0"/>
              <a:t>Towing Cost </a:t>
            </a:r>
            <a:endParaRPr lang="en-US" sz="1100" dirty="0"/>
          </a:p>
        </p:txBody>
      </p:sp>
      <p:sp>
        <p:nvSpPr>
          <p:cNvPr id="30" name="TextBox 29"/>
          <p:cNvSpPr txBox="1"/>
          <p:nvPr/>
        </p:nvSpPr>
        <p:spPr>
          <a:xfrm>
            <a:off x="1309206" y="4800600"/>
            <a:ext cx="1285835" cy="261610"/>
          </a:xfrm>
          <a:prstGeom prst="rect">
            <a:avLst/>
          </a:prstGeom>
          <a:solidFill>
            <a:schemeClr val="bg1"/>
          </a:solidFill>
        </p:spPr>
        <p:txBody>
          <a:bodyPr wrap="none" rtlCol="0">
            <a:spAutoFit/>
          </a:bodyPr>
          <a:lstStyle/>
          <a:p>
            <a:r>
              <a:rPr lang="en-US" sz="1100" dirty="0" smtClean="0"/>
              <a:t>Range Anxiety Cost</a:t>
            </a:r>
            <a:endParaRPr lang="en-US" sz="1100" dirty="0"/>
          </a:p>
        </p:txBody>
      </p:sp>
      <p:sp>
        <p:nvSpPr>
          <p:cNvPr id="31" name="TextBox 30"/>
          <p:cNvSpPr txBox="1"/>
          <p:nvPr/>
        </p:nvSpPr>
        <p:spPr>
          <a:xfrm>
            <a:off x="1295400" y="4114800"/>
            <a:ext cx="1872202" cy="261610"/>
          </a:xfrm>
          <a:prstGeom prst="rect">
            <a:avLst/>
          </a:prstGeom>
          <a:solidFill>
            <a:schemeClr val="bg1"/>
          </a:solidFill>
        </p:spPr>
        <p:txBody>
          <a:bodyPr wrap="none" rtlCol="0">
            <a:spAutoFit/>
          </a:bodyPr>
          <a:lstStyle/>
          <a:p>
            <a:r>
              <a:rPr lang="en-US" sz="1100" dirty="0" smtClean="0"/>
              <a:t>Refueling Inconvenience Cost</a:t>
            </a:r>
            <a:endParaRPr lang="en-US" sz="1100" dirty="0"/>
          </a:p>
        </p:txBody>
      </p:sp>
      <p:sp>
        <p:nvSpPr>
          <p:cNvPr id="40" name="TextBox 39"/>
          <p:cNvSpPr txBox="1"/>
          <p:nvPr/>
        </p:nvSpPr>
        <p:spPr>
          <a:xfrm>
            <a:off x="1328198" y="3657600"/>
            <a:ext cx="1499704" cy="261610"/>
          </a:xfrm>
          <a:prstGeom prst="rect">
            <a:avLst/>
          </a:prstGeom>
          <a:solidFill>
            <a:schemeClr val="bg1"/>
          </a:solidFill>
        </p:spPr>
        <p:txBody>
          <a:bodyPr wrap="none" rtlCol="0">
            <a:spAutoFit/>
          </a:bodyPr>
          <a:lstStyle/>
          <a:p>
            <a:r>
              <a:rPr lang="en-US" sz="1100" dirty="0" smtClean="0"/>
              <a:t>Model Availability Cost </a:t>
            </a:r>
            <a:endParaRPr lang="en-US" sz="1100" dirty="0"/>
          </a:p>
        </p:txBody>
      </p:sp>
      <p:sp>
        <p:nvSpPr>
          <p:cNvPr id="41" name="TextBox 40"/>
          <p:cNvSpPr txBox="1"/>
          <p:nvPr/>
        </p:nvSpPr>
        <p:spPr>
          <a:xfrm>
            <a:off x="1295400" y="3919210"/>
            <a:ext cx="968923" cy="261610"/>
          </a:xfrm>
          <a:prstGeom prst="rect">
            <a:avLst/>
          </a:prstGeom>
          <a:solidFill>
            <a:schemeClr val="bg1"/>
          </a:solidFill>
        </p:spPr>
        <p:txBody>
          <a:bodyPr wrap="none" rtlCol="0">
            <a:spAutoFit/>
          </a:bodyPr>
          <a:lstStyle/>
          <a:p>
            <a:r>
              <a:rPr lang="en-US" sz="1100" dirty="0" smtClean="0"/>
              <a:t>Risk Premium</a:t>
            </a:r>
            <a:endParaRPr lang="en-US" sz="1100" dirty="0"/>
          </a:p>
        </p:txBody>
      </p:sp>
      <p:sp>
        <p:nvSpPr>
          <p:cNvPr id="42" name="TextBox 41"/>
          <p:cNvSpPr txBox="1"/>
          <p:nvPr/>
        </p:nvSpPr>
        <p:spPr>
          <a:xfrm>
            <a:off x="1295400" y="4343400"/>
            <a:ext cx="1438195" cy="261610"/>
          </a:xfrm>
          <a:prstGeom prst="rect">
            <a:avLst/>
          </a:prstGeom>
          <a:solidFill>
            <a:schemeClr val="bg1"/>
          </a:solidFill>
        </p:spPr>
        <p:txBody>
          <a:bodyPr wrap="none" rtlCol="0">
            <a:spAutoFit/>
          </a:bodyPr>
          <a:lstStyle/>
          <a:p>
            <a:r>
              <a:rPr lang="en-US" sz="1100" dirty="0" smtClean="0"/>
              <a:t>Charger </a:t>
            </a:r>
            <a:r>
              <a:rPr lang="en-US" sz="1100" dirty="0" err="1" smtClean="0"/>
              <a:t>Refueler</a:t>
            </a:r>
            <a:r>
              <a:rPr lang="en-US" sz="1100" dirty="0" smtClean="0"/>
              <a:t> Cost </a:t>
            </a:r>
            <a:endParaRPr lang="en-US" sz="1100" dirty="0"/>
          </a:p>
        </p:txBody>
      </p:sp>
      <p:sp>
        <p:nvSpPr>
          <p:cNvPr id="43" name="TextBox 42"/>
          <p:cNvSpPr txBox="1"/>
          <p:nvPr/>
        </p:nvSpPr>
        <p:spPr>
          <a:xfrm>
            <a:off x="1319696" y="4572000"/>
            <a:ext cx="885441" cy="261610"/>
          </a:xfrm>
          <a:prstGeom prst="rect">
            <a:avLst/>
          </a:prstGeom>
          <a:solidFill>
            <a:schemeClr val="bg1"/>
          </a:solidFill>
        </p:spPr>
        <p:txBody>
          <a:bodyPr wrap="none" rtlCol="0">
            <a:spAutoFit/>
          </a:bodyPr>
          <a:lstStyle/>
          <a:p>
            <a:r>
              <a:rPr lang="en-US" sz="1100" dirty="0" smtClean="0"/>
              <a:t>Towing Cost </a:t>
            </a:r>
            <a:endParaRPr lang="en-US" sz="1100" dirty="0"/>
          </a:p>
        </p:txBody>
      </p:sp>
      <p:sp>
        <p:nvSpPr>
          <p:cNvPr id="9" name="Slide Number Placeholder 8"/>
          <p:cNvSpPr>
            <a:spLocks noGrp="1"/>
          </p:cNvSpPr>
          <p:nvPr>
            <p:ph type="sldNum" sz="quarter" idx="12"/>
          </p:nvPr>
        </p:nvSpPr>
        <p:spPr/>
        <p:txBody>
          <a:bodyPr/>
          <a:lstStyle/>
          <a:p>
            <a:fld id="{37D68A37-D612-C748-95A1-EF154EF3F020}" type="slidenum">
              <a:rPr lang="en-US" smtClean="0"/>
              <a:t>16</a:t>
            </a:fld>
            <a:endParaRPr lang="en-US"/>
          </a:p>
        </p:txBody>
      </p:sp>
    </p:spTree>
    <p:extLst>
      <p:ext uri="{BB962C8B-B14F-4D97-AF65-F5344CB8AC3E}">
        <p14:creationId xmlns:p14="http://schemas.microsoft.com/office/powerpoint/2010/main" val="24606331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16547"/>
            <a:ext cx="6522401" cy="8414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118882" y="5851558"/>
            <a:ext cx="8930735" cy="814558"/>
            <a:chOff x="118882" y="5549928"/>
            <a:chExt cx="8977493" cy="814558"/>
          </a:xfrm>
        </p:grpSpPr>
        <p:grpSp>
          <p:nvGrpSpPr>
            <p:cNvPr id="29" name="Group 28"/>
            <p:cNvGrpSpPr/>
            <p:nvPr/>
          </p:nvGrpSpPr>
          <p:grpSpPr>
            <a:xfrm>
              <a:off x="118882" y="5549928"/>
              <a:ext cx="8977493" cy="808373"/>
              <a:chOff x="118882" y="5549928"/>
              <a:chExt cx="8977493" cy="808373"/>
            </a:xfrm>
          </p:grpSpPr>
          <p:sp>
            <p:nvSpPr>
              <p:cNvPr id="32" name="Rectangle 31"/>
              <p:cNvSpPr/>
              <p:nvPr/>
            </p:nvSpPr>
            <p:spPr>
              <a:xfrm>
                <a:off x="118882" y="5613428"/>
                <a:ext cx="256990" cy="192271"/>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375872" y="5577376"/>
                <a:ext cx="1180716" cy="307777"/>
              </a:xfrm>
              <a:prstGeom prst="rect">
                <a:avLst/>
              </a:prstGeom>
              <a:noFill/>
            </p:spPr>
            <p:txBody>
              <a:bodyPr wrap="square" rtlCol="0">
                <a:spAutoFit/>
              </a:bodyPr>
              <a:lstStyle/>
              <a:p>
                <a:r>
                  <a:rPr lang="en-US" sz="1400" dirty="0" smtClean="0"/>
                  <a:t>Vehicle Cost</a:t>
                </a:r>
                <a:endParaRPr lang="en-US" sz="1400" dirty="0"/>
              </a:p>
            </p:txBody>
          </p:sp>
          <p:sp>
            <p:nvSpPr>
              <p:cNvPr id="34" name="Rectangle 33"/>
              <p:cNvSpPr/>
              <p:nvPr/>
            </p:nvSpPr>
            <p:spPr>
              <a:xfrm>
                <a:off x="1490098" y="5624050"/>
                <a:ext cx="256990" cy="192271"/>
              </a:xfrm>
              <a:prstGeom prst="rect">
                <a:avLst/>
              </a:prstGeom>
              <a:solidFill>
                <a:srgbClr val="FFB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5" name="TextBox 34"/>
              <p:cNvSpPr txBox="1"/>
              <p:nvPr/>
            </p:nvSpPr>
            <p:spPr>
              <a:xfrm>
                <a:off x="1712142" y="5556249"/>
                <a:ext cx="1185008" cy="307777"/>
              </a:xfrm>
              <a:prstGeom prst="rect">
                <a:avLst/>
              </a:prstGeom>
              <a:noFill/>
            </p:spPr>
            <p:txBody>
              <a:bodyPr wrap="square" rtlCol="0">
                <a:spAutoFit/>
              </a:bodyPr>
              <a:lstStyle/>
              <a:p>
                <a:r>
                  <a:rPr lang="en-US" sz="1400" dirty="0" smtClean="0"/>
                  <a:t>Fuel Cost</a:t>
                </a:r>
                <a:endParaRPr lang="en-US" sz="1400" dirty="0"/>
              </a:p>
            </p:txBody>
          </p:sp>
          <p:sp>
            <p:nvSpPr>
              <p:cNvPr id="36" name="Rectangle 35"/>
              <p:cNvSpPr/>
              <p:nvPr/>
            </p:nvSpPr>
            <p:spPr>
              <a:xfrm>
                <a:off x="2619080" y="5627235"/>
                <a:ext cx="257756" cy="164458"/>
              </a:xfrm>
              <a:prstGeom prst="rect">
                <a:avLst/>
              </a:prstGeom>
              <a:solidFill>
                <a:srgbClr val="87F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7" name="TextBox 36"/>
              <p:cNvSpPr txBox="1"/>
              <p:nvPr/>
            </p:nvSpPr>
            <p:spPr>
              <a:xfrm>
                <a:off x="2901428" y="5556250"/>
                <a:ext cx="1924572" cy="307777"/>
              </a:xfrm>
              <a:prstGeom prst="rect">
                <a:avLst/>
              </a:prstGeom>
              <a:noFill/>
            </p:spPr>
            <p:txBody>
              <a:bodyPr wrap="square" rtlCol="0">
                <a:spAutoFit/>
              </a:bodyPr>
              <a:lstStyle/>
              <a:p>
                <a:r>
                  <a:rPr lang="en-US" sz="1400" dirty="0" smtClean="0"/>
                  <a:t>Range Anxiety Cost</a:t>
                </a:r>
                <a:endParaRPr lang="en-US" sz="1400" dirty="0"/>
              </a:p>
            </p:txBody>
          </p:sp>
          <p:sp>
            <p:nvSpPr>
              <p:cNvPr id="38" name="Rectangle 37"/>
              <p:cNvSpPr/>
              <p:nvPr/>
            </p:nvSpPr>
            <p:spPr>
              <a:xfrm>
                <a:off x="4531119" y="5626230"/>
                <a:ext cx="256990" cy="192271"/>
              </a:xfrm>
              <a:prstGeom prst="rect">
                <a:avLst/>
              </a:prstGeom>
              <a:solidFill>
                <a:srgbClr val="7BF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9" name="TextBox 38"/>
              <p:cNvSpPr txBox="1"/>
              <p:nvPr/>
            </p:nvSpPr>
            <p:spPr>
              <a:xfrm>
                <a:off x="4808156" y="5558429"/>
                <a:ext cx="1399166" cy="307777"/>
              </a:xfrm>
              <a:prstGeom prst="rect">
                <a:avLst/>
              </a:prstGeom>
              <a:noFill/>
            </p:spPr>
            <p:txBody>
              <a:bodyPr wrap="square" rtlCol="0">
                <a:spAutoFit/>
              </a:bodyPr>
              <a:lstStyle/>
              <a:p>
                <a:r>
                  <a:rPr lang="en-US" sz="1400" dirty="0" smtClean="0"/>
                  <a:t>Refueling Cost</a:t>
                </a:r>
                <a:endParaRPr lang="en-US" sz="1400" dirty="0"/>
              </a:p>
            </p:txBody>
          </p:sp>
          <p:sp>
            <p:nvSpPr>
              <p:cNvPr id="40" name="Rectangle 39"/>
              <p:cNvSpPr/>
              <p:nvPr/>
            </p:nvSpPr>
            <p:spPr>
              <a:xfrm>
                <a:off x="6191447" y="5613428"/>
                <a:ext cx="256990" cy="192271"/>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 name="TextBox 40"/>
              <p:cNvSpPr txBox="1"/>
              <p:nvPr/>
            </p:nvSpPr>
            <p:spPr>
              <a:xfrm>
                <a:off x="6457670" y="5558429"/>
                <a:ext cx="1284899" cy="307777"/>
              </a:xfrm>
              <a:prstGeom prst="rect">
                <a:avLst/>
              </a:prstGeom>
              <a:noFill/>
            </p:spPr>
            <p:txBody>
              <a:bodyPr wrap="square" rtlCol="0">
                <a:spAutoFit/>
              </a:bodyPr>
              <a:lstStyle/>
              <a:p>
                <a:r>
                  <a:rPr lang="en-US" sz="1400" dirty="0" smtClean="0"/>
                  <a:t>Risk Premium</a:t>
                </a:r>
                <a:endParaRPr lang="en-US" sz="1400" dirty="0"/>
              </a:p>
            </p:txBody>
          </p:sp>
          <p:sp>
            <p:nvSpPr>
              <p:cNvPr id="42" name="Rectangle 41"/>
              <p:cNvSpPr/>
              <p:nvPr/>
            </p:nvSpPr>
            <p:spPr>
              <a:xfrm>
                <a:off x="1712142" y="6089760"/>
                <a:ext cx="256990" cy="192271"/>
              </a:xfrm>
              <a:prstGeom prst="rect">
                <a:avLst/>
              </a:prstGeom>
              <a:solidFill>
                <a:srgbClr val="750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2011963" y="6050524"/>
                <a:ext cx="1918856" cy="307777"/>
              </a:xfrm>
              <a:prstGeom prst="rect">
                <a:avLst/>
              </a:prstGeom>
              <a:noFill/>
            </p:spPr>
            <p:txBody>
              <a:bodyPr wrap="square" rtlCol="0">
                <a:spAutoFit/>
              </a:bodyPr>
              <a:lstStyle/>
              <a:p>
                <a:r>
                  <a:rPr lang="en-US" sz="1400" dirty="0" smtClean="0"/>
                  <a:t>Model Availability Cost</a:t>
                </a:r>
                <a:endParaRPr lang="en-US" sz="1400" dirty="0"/>
              </a:p>
            </p:txBody>
          </p:sp>
          <p:sp>
            <p:nvSpPr>
              <p:cNvPr id="44" name="Rectangle 43"/>
              <p:cNvSpPr/>
              <p:nvPr/>
            </p:nvSpPr>
            <p:spPr>
              <a:xfrm>
                <a:off x="7790194" y="5603836"/>
                <a:ext cx="256990" cy="192271"/>
              </a:xfrm>
              <a:prstGeom prst="rect">
                <a:avLst/>
              </a:prstGeom>
              <a:solidFill>
                <a:srgbClr val="FE1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5" name="TextBox 44"/>
              <p:cNvSpPr txBox="1"/>
              <p:nvPr/>
            </p:nvSpPr>
            <p:spPr>
              <a:xfrm>
                <a:off x="8063059" y="5549928"/>
                <a:ext cx="1033316" cy="307777"/>
              </a:xfrm>
              <a:prstGeom prst="rect">
                <a:avLst/>
              </a:prstGeom>
              <a:noFill/>
            </p:spPr>
            <p:txBody>
              <a:bodyPr wrap="square" rtlCol="0">
                <a:spAutoFit/>
              </a:bodyPr>
              <a:lstStyle/>
              <a:p>
                <a:r>
                  <a:rPr lang="en-US" sz="1400" dirty="0" smtClean="0"/>
                  <a:t>Subsidy</a:t>
                </a:r>
                <a:endParaRPr lang="en-US" sz="1400" dirty="0"/>
              </a:p>
            </p:txBody>
          </p:sp>
          <p:sp>
            <p:nvSpPr>
              <p:cNvPr id="46" name="Rectangle 45"/>
              <p:cNvSpPr/>
              <p:nvPr/>
            </p:nvSpPr>
            <p:spPr>
              <a:xfrm>
                <a:off x="118882" y="6081827"/>
                <a:ext cx="256990" cy="192271"/>
              </a:xfrm>
              <a:prstGeom prst="rect">
                <a:avLst/>
              </a:prstGeom>
              <a:solidFill>
                <a:srgbClr val="68E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401231" y="6042593"/>
                <a:ext cx="1741084" cy="307777"/>
              </a:xfrm>
              <a:prstGeom prst="rect">
                <a:avLst/>
              </a:prstGeom>
              <a:noFill/>
            </p:spPr>
            <p:txBody>
              <a:bodyPr wrap="square" rtlCol="0">
                <a:spAutoFit/>
              </a:bodyPr>
              <a:lstStyle/>
              <a:p>
                <a:r>
                  <a:rPr lang="en-US" sz="1400" dirty="0" smtClean="0"/>
                  <a:t>Electricity Cost</a:t>
                </a:r>
                <a:endParaRPr lang="en-US" sz="1400" dirty="0"/>
              </a:p>
            </p:txBody>
          </p:sp>
        </p:grpSp>
        <p:sp>
          <p:nvSpPr>
            <p:cNvPr id="30" name="Oval 29"/>
            <p:cNvSpPr/>
            <p:nvPr/>
          </p:nvSpPr>
          <p:spPr>
            <a:xfrm>
              <a:off x="4032250" y="6200885"/>
              <a:ext cx="45719" cy="45719"/>
            </a:xfrm>
            <a:prstGeom prst="ellipse">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4071788" y="6056709"/>
              <a:ext cx="1166962" cy="307777"/>
            </a:xfrm>
            <a:prstGeom prst="rect">
              <a:avLst/>
            </a:prstGeom>
            <a:noFill/>
          </p:spPr>
          <p:txBody>
            <a:bodyPr wrap="square" rtlCol="0">
              <a:spAutoFit/>
            </a:bodyPr>
            <a:lstStyle/>
            <a:p>
              <a:r>
                <a:rPr lang="en-US" sz="1400" dirty="0" smtClean="0"/>
                <a:t>Total Cost</a:t>
              </a:r>
              <a:endParaRPr lang="en-US" sz="1400" dirty="0"/>
            </a:p>
          </p:txBody>
        </p:sp>
      </p:grpSp>
      <p:pic>
        <p:nvPicPr>
          <p:cNvPr id="48" name="Picture 47" descr="stacked-lm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1"/>
            <a:ext cx="9144000" cy="5537200"/>
          </a:xfrm>
          <a:prstGeom prst="rect">
            <a:avLst/>
          </a:prstGeom>
        </p:spPr>
      </p:pic>
      <p:sp>
        <p:nvSpPr>
          <p:cNvPr id="49" name="Slide Number Placeholder 27"/>
          <p:cNvSpPr>
            <a:spLocks noGrp="1"/>
          </p:cNvSpPr>
          <p:nvPr>
            <p:ph type="sldNum" sz="quarter" idx="12"/>
          </p:nvPr>
        </p:nvSpPr>
        <p:spPr>
          <a:xfrm>
            <a:off x="6553200" y="6356350"/>
            <a:ext cx="2133600" cy="365125"/>
          </a:xfrm>
        </p:spPr>
        <p:txBody>
          <a:bodyPr/>
          <a:lstStyle/>
          <a:p>
            <a:fld id="{37D68A37-D612-C748-95A1-EF154EF3F020}" type="slidenum">
              <a:rPr lang="en-US" smtClean="0"/>
              <a:t>17</a:t>
            </a:fld>
            <a:endParaRPr lang="en-US"/>
          </a:p>
        </p:txBody>
      </p:sp>
    </p:spTree>
    <p:extLst>
      <p:ext uri="{BB962C8B-B14F-4D97-AF65-F5344CB8AC3E}">
        <p14:creationId xmlns:p14="http://schemas.microsoft.com/office/powerpoint/2010/main" val="29423338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7787"/>
            <a:ext cx="9144000" cy="733871"/>
          </a:xfrm>
        </p:spPr>
        <p:txBody>
          <a:bodyPr/>
          <a:lstStyle/>
          <a:p>
            <a:r>
              <a:rPr lang="en-US" dirty="0" smtClean="0"/>
              <a:t>PG&amp;E and ITS-Davis Collaboration on CA-TIMES </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090870" y="5864571"/>
            <a:ext cx="3688316" cy="993429"/>
          </a:xfrm>
          <a:prstGeom prst="rect">
            <a:avLst/>
          </a:prstGeom>
          <a:noFill/>
          <a:ln w="9525">
            <a:noFill/>
            <a:miter lim="800000"/>
            <a:headEnd/>
            <a:tailEnd/>
          </a:ln>
        </p:spPr>
      </p:pic>
      <p:pic>
        <p:nvPicPr>
          <p:cNvPr id="81" name="Picture 80"/>
          <p:cNvPicPr>
            <a:picLocks noChangeAspect="1"/>
          </p:cNvPicPr>
          <p:nvPr/>
        </p:nvPicPr>
        <p:blipFill>
          <a:blip r:embed="rId3"/>
          <a:stretch>
            <a:fillRect/>
          </a:stretch>
        </p:blipFill>
        <p:spPr>
          <a:xfrm>
            <a:off x="1121465" y="891658"/>
            <a:ext cx="6656839" cy="5145076"/>
          </a:xfrm>
          <a:prstGeom prst="rect">
            <a:avLst/>
          </a:prstGeom>
        </p:spPr>
      </p:pic>
    </p:spTree>
    <p:extLst>
      <p:ext uri="{BB962C8B-B14F-4D97-AF65-F5344CB8AC3E}">
        <p14:creationId xmlns:p14="http://schemas.microsoft.com/office/powerpoint/2010/main" val="177642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953535" y="845153"/>
            <a:ext cx="3405676" cy="646331"/>
          </a:xfrm>
          <a:prstGeom prst="rect">
            <a:avLst/>
          </a:prstGeom>
          <a:noFill/>
          <a:ln w="57150" cmpd="sng">
            <a:noFill/>
            <a:prstDash val="dash"/>
          </a:ln>
        </p:spPr>
        <p:txBody>
          <a:bodyPr wrap="square" rtlCol="0">
            <a:spAutoFit/>
          </a:bodyPr>
          <a:lstStyle/>
          <a:p>
            <a:pPr algn="ctr"/>
            <a:r>
              <a:rPr lang="en-US" b="1" dirty="0" smtClean="0">
                <a:solidFill>
                  <a:srgbClr val="FF0000"/>
                </a:solidFill>
              </a:rPr>
              <a:t>Enhancing and improving model </a:t>
            </a:r>
            <a:r>
              <a:rPr lang="en-US" b="1" i="1" dirty="0" smtClean="0">
                <a:solidFill>
                  <a:srgbClr val="FF0000"/>
                </a:solidFill>
              </a:rPr>
              <a:t>output</a:t>
            </a:r>
            <a:r>
              <a:rPr lang="en-US" b="1" dirty="0" smtClean="0">
                <a:solidFill>
                  <a:srgbClr val="FF0000"/>
                </a:solidFill>
              </a:rPr>
              <a:t> capabilities</a:t>
            </a:r>
          </a:p>
        </p:txBody>
      </p:sp>
      <p:sp>
        <p:nvSpPr>
          <p:cNvPr id="2" name="Title 1"/>
          <p:cNvSpPr>
            <a:spLocks noGrp="1"/>
          </p:cNvSpPr>
          <p:nvPr>
            <p:ph type="title"/>
          </p:nvPr>
        </p:nvSpPr>
        <p:spPr>
          <a:xfrm>
            <a:off x="457200" y="8400"/>
            <a:ext cx="8229600" cy="1143000"/>
          </a:xfrm>
        </p:spPr>
        <p:txBody>
          <a:bodyPr/>
          <a:lstStyle/>
          <a:p>
            <a:r>
              <a:rPr lang="en-US" sz="2400" b="1" dirty="0" smtClean="0"/>
              <a:t>CA-TIMES Model Improvements (2015)</a:t>
            </a:r>
            <a:endParaRPr lang="en-US" sz="2400" b="1" dirty="0"/>
          </a:p>
        </p:txBody>
      </p:sp>
      <p:grpSp>
        <p:nvGrpSpPr>
          <p:cNvPr id="4" name="Group 3"/>
          <p:cNvGrpSpPr/>
          <p:nvPr/>
        </p:nvGrpSpPr>
        <p:grpSpPr>
          <a:xfrm>
            <a:off x="3358032" y="3205702"/>
            <a:ext cx="2698735" cy="1894178"/>
            <a:chOff x="1270000" y="1104348"/>
            <a:chExt cx="6637130" cy="5157304"/>
          </a:xfrm>
        </p:grpSpPr>
        <p:pic>
          <p:nvPicPr>
            <p:cNvPr id="134" name="Picture 133"/>
            <p:cNvPicPr>
              <a:picLocks noChangeAspect="1"/>
            </p:cNvPicPr>
            <p:nvPr/>
          </p:nvPicPr>
          <p:blipFill rotWithShape="1">
            <a:blip r:embed="rId2"/>
            <a:srcRect t="9659"/>
            <a:stretch/>
          </p:blipFill>
          <p:spPr>
            <a:xfrm>
              <a:off x="1270000" y="1104348"/>
              <a:ext cx="6637130" cy="5157304"/>
            </a:xfrm>
            <a:prstGeom prst="rect">
              <a:avLst/>
            </a:prstGeom>
          </p:spPr>
        </p:pic>
        <p:sp>
          <p:nvSpPr>
            <p:cNvPr id="3" name="Right Arrow 2"/>
            <p:cNvSpPr/>
            <p:nvPr/>
          </p:nvSpPr>
          <p:spPr>
            <a:xfrm>
              <a:off x="2317686" y="2915212"/>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2317686" y="4208349"/>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317686" y="3538145"/>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570082" y="2313157"/>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3570082" y="1714119"/>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6679947" y="4795316"/>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6679946" y="2014394"/>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0800000">
              <a:off x="6679946" y="2628520"/>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6679946" y="3269807"/>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6679947" y="3874881"/>
              <a:ext cx="244444" cy="14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Oval 17"/>
          <p:cNvSpPr/>
          <p:nvPr/>
        </p:nvSpPr>
        <p:spPr>
          <a:xfrm>
            <a:off x="6413197" y="2451498"/>
            <a:ext cx="2549993" cy="6980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Mitigation Options</a:t>
            </a:r>
          </a:p>
          <a:p>
            <a:pPr algn="ctr"/>
            <a:r>
              <a:rPr lang="en-US" sz="1400" dirty="0" smtClean="0">
                <a:solidFill>
                  <a:schemeClr val="dk1"/>
                </a:solidFill>
              </a:rPr>
              <a:t>Cost Effectiveness</a:t>
            </a:r>
            <a:endParaRPr lang="en-US" sz="1400" dirty="0">
              <a:solidFill>
                <a:schemeClr val="dk1"/>
              </a:solidFill>
            </a:endParaRPr>
          </a:p>
        </p:txBody>
      </p:sp>
      <p:sp>
        <p:nvSpPr>
          <p:cNvPr id="20" name="Oval 19"/>
          <p:cNvSpPr/>
          <p:nvPr/>
        </p:nvSpPr>
        <p:spPr>
          <a:xfrm>
            <a:off x="6413197" y="3247559"/>
            <a:ext cx="2549993" cy="6680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Interactive Effects of Policies</a:t>
            </a:r>
            <a:endParaRPr lang="en-US" sz="1400" dirty="0"/>
          </a:p>
        </p:txBody>
      </p:sp>
      <p:sp>
        <p:nvSpPr>
          <p:cNvPr id="22" name="Oval 21"/>
          <p:cNvSpPr/>
          <p:nvPr/>
        </p:nvSpPr>
        <p:spPr>
          <a:xfrm>
            <a:off x="6381376" y="4007579"/>
            <a:ext cx="2549993" cy="429288"/>
          </a:xfrm>
          <a:prstGeom prst="ellipse">
            <a:avLst/>
          </a:prstGeom>
          <a:gradFill flip="none" rotWithShape="1">
            <a:gsLst>
              <a:gs pos="90000">
                <a:schemeClr val="accent5">
                  <a:lumMod val="75000"/>
                </a:schemeClr>
              </a:gs>
              <a:gs pos="100000">
                <a:schemeClr val="accent5">
                  <a:tint val="50000"/>
                  <a:shade val="100000"/>
                  <a:satMod val="350000"/>
                </a:schemeClr>
              </a:gs>
            </a:gsLst>
            <a:lin ang="162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Demand Response</a:t>
            </a:r>
            <a:endParaRPr lang="en-US" sz="1400" dirty="0"/>
          </a:p>
        </p:txBody>
      </p:sp>
      <p:sp>
        <p:nvSpPr>
          <p:cNvPr id="23" name="Oval 22"/>
          <p:cNvSpPr/>
          <p:nvPr/>
        </p:nvSpPr>
        <p:spPr>
          <a:xfrm>
            <a:off x="6413197" y="4653109"/>
            <a:ext cx="2549993" cy="68852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Uncertainty Analysis</a:t>
            </a:r>
            <a:endParaRPr lang="en-US" sz="1400" dirty="0"/>
          </a:p>
        </p:txBody>
      </p:sp>
      <p:sp>
        <p:nvSpPr>
          <p:cNvPr id="24" name="TextBox 23"/>
          <p:cNvSpPr txBox="1"/>
          <p:nvPr/>
        </p:nvSpPr>
        <p:spPr>
          <a:xfrm>
            <a:off x="-74803" y="869546"/>
            <a:ext cx="3405676" cy="646331"/>
          </a:xfrm>
          <a:prstGeom prst="rect">
            <a:avLst/>
          </a:prstGeom>
          <a:noFill/>
          <a:ln w="57150" cmpd="sng">
            <a:noFill/>
            <a:prstDash val="dash"/>
          </a:ln>
        </p:spPr>
        <p:txBody>
          <a:bodyPr wrap="square" rtlCol="0">
            <a:spAutoFit/>
          </a:bodyPr>
          <a:lstStyle/>
          <a:p>
            <a:pPr algn="ctr"/>
            <a:r>
              <a:rPr lang="en-US" b="1" dirty="0" smtClean="0">
                <a:solidFill>
                  <a:srgbClr val="FF0000"/>
                </a:solidFill>
              </a:rPr>
              <a:t>Reviewing and updating model </a:t>
            </a:r>
            <a:r>
              <a:rPr lang="en-US" b="1" i="1" dirty="0" smtClean="0">
                <a:solidFill>
                  <a:srgbClr val="FF0000"/>
                </a:solidFill>
              </a:rPr>
              <a:t>input</a:t>
            </a:r>
            <a:r>
              <a:rPr lang="en-US" b="1" dirty="0" smtClean="0">
                <a:solidFill>
                  <a:srgbClr val="FF0000"/>
                </a:solidFill>
              </a:rPr>
              <a:t> assumptions</a:t>
            </a:r>
          </a:p>
        </p:txBody>
      </p:sp>
      <p:sp>
        <p:nvSpPr>
          <p:cNvPr id="25" name="Rounded Rectangle 24"/>
          <p:cNvSpPr/>
          <p:nvPr/>
        </p:nvSpPr>
        <p:spPr>
          <a:xfrm>
            <a:off x="166164" y="1705557"/>
            <a:ext cx="2893391" cy="6126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Heterogeneity and consumer choice in transportation</a:t>
            </a:r>
            <a:endParaRPr lang="en-US" sz="1400" dirty="0"/>
          </a:p>
        </p:txBody>
      </p:sp>
      <p:sp>
        <p:nvSpPr>
          <p:cNvPr id="26" name="Rounded Rectangle 25"/>
          <p:cNvSpPr/>
          <p:nvPr/>
        </p:nvSpPr>
        <p:spPr>
          <a:xfrm>
            <a:off x="166164" y="2442445"/>
            <a:ext cx="2893391" cy="6126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Parameter uncertainty (Monte Carlo simulations)</a:t>
            </a:r>
            <a:endParaRPr lang="en-US" sz="1400" dirty="0"/>
          </a:p>
        </p:txBody>
      </p:sp>
      <p:sp>
        <p:nvSpPr>
          <p:cNvPr id="27" name="Rounded Rectangle 26"/>
          <p:cNvSpPr/>
          <p:nvPr/>
        </p:nvSpPr>
        <p:spPr>
          <a:xfrm>
            <a:off x="166164" y="3179333"/>
            <a:ext cx="2893391" cy="6126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Technology forcing policies (learning-by-doing)</a:t>
            </a:r>
            <a:endParaRPr lang="en-US" sz="1400" dirty="0"/>
          </a:p>
        </p:txBody>
      </p:sp>
      <p:sp>
        <p:nvSpPr>
          <p:cNvPr id="28" name="Rounded Rectangle 27"/>
          <p:cNvSpPr/>
          <p:nvPr/>
        </p:nvSpPr>
        <p:spPr>
          <a:xfrm>
            <a:off x="166164" y="3916221"/>
            <a:ext cx="2893391" cy="612648"/>
          </a:xfrm>
          <a:prstGeom prst="roundRect">
            <a:avLst/>
          </a:prstGeom>
          <a:gradFill flip="none" rotWithShape="1">
            <a:gsLst>
              <a:gs pos="0">
                <a:schemeClr val="accent1">
                  <a:tint val="66000"/>
                  <a:satMod val="160000"/>
                </a:schemeClr>
              </a:gs>
              <a:gs pos="90000">
                <a:schemeClr val="accent5">
                  <a:lumMod val="75000"/>
                </a:schemeClr>
              </a:gs>
              <a:gs pos="100000">
                <a:schemeClr val="accent1">
                  <a:tint val="23500"/>
                  <a:satMod val="160000"/>
                </a:schemeClr>
              </a:gs>
            </a:gsLst>
            <a:lin ang="54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smtClean="0"/>
              <a:t>Electricity demand response for load shaping and peak reduction</a:t>
            </a:r>
            <a:endParaRPr lang="en-US" sz="1400" dirty="0"/>
          </a:p>
        </p:txBody>
      </p:sp>
      <p:sp>
        <p:nvSpPr>
          <p:cNvPr id="29" name="Rounded Rectangle 28"/>
          <p:cNvSpPr/>
          <p:nvPr/>
        </p:nvSpPr>
        <p:spPr>
          <a:xfrm>
            <a:off x="166164" y="4653109"/>
            <a:ext cx="2893391" cy="6126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Water demand/supply technology</a:t>
            </a:r>
            <a:endParaRPr lang="en-US" sz="1400" dirty="0"/>
          </a:p>
        </p:txBody>
      </p:sp>
      <p:sp>
        <p:nvSpPr>
          <p:cNvPr id="30" name="Rounded Rectangle 29"/>
          <p:cNvSpPr/>
          <p:nvPr/>
        </p:nvSpPr>
        <p:spPr>
          <a:xfrm>
            <a:off x="166164" y="5389997"/>
            <a:ext cx="2893391" cy="6126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Energy supply and delivery (storage)</a:t>
            </a:r>
            <a:endParaRPr lang="en-US" sz="1400" dirty="0"/>
          </a:p>
        </p:txBody>
      </p:sp>
      <p:cxnSp>
        <p:nvCxnSpPr>
          <p:cNvPr id="32" name="Straight Arrow Connector 31"/>
          <p:cNvCxnSpPr/>
          <p:nvPr/>
        </p:nvCxnSpPr>
        <p:spPr>
          <a:xfrm>
            <a:off x="6077334" y="4202530"/>
            <a:ext cx="39971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951476" y="4195687"/>
            <a:ext cx="39971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3"/>
          <a:stretch>
            <a:fillRect/>
          </a:stretch>
        </p:blipFill>
        <p:spPr>
          <a:xfrm flipH="1">
            <a:off x="4834143" y="1151400"/>
            <a:ext cx="629141" cy="840385"/>
          </a:xfrm>
          <a:prstGeom prst="rect">
            <a:avLst/>
          </a:prstGeom>
        </p:spPr>
      </p:pic>
      <p:pic>
        <p:nvPicPr>
          <p:cNvPr id="36" name="Picture 35"/>
          <p:cNvPicPr>
            <a:picLocks noChangeAspect="1"/>
          </p:cNvPicPr>
          <p:nvPr/>
        </p:nvPicPr>
        <p:blipFill>
          <a:blip r:embed="rId4"/>
          <a:stretch>
            <a:fillRect/>
          </a:stretch>
        </p:blipFill>
        <p:spPr>
          <a:xfrm flipH="1">
            <a:off x="3330873" y="2031305"/>
            <a:ext cx="632722" cy="840385"/>
          </a:xfrm>
          <a:prstGeom prst="rect">
            <a:avLst/>
          </a:prstGeom>
        </p:spPr>
      </p:pic>
      <p:pic>
        <p:nvPicPr>
          <p:cNvPr id="37" name="Picture 36"/>
          <p:cNvPicPr>
            <a:picLocks noChangeAspect="1"/>
          </p:cNvPicPr>
          <p:nvPr/>
        </p:nvPicPr>
        <p:blipFill rotWithShape="1">
          <a:blip r:embed="rId5"/>
          <a:srcRect l="33286" t="4343" r="23968" b="58338"/>
          <a:stretch/>
        </p:blipFill>
        <p:spPr>
          <a:xfrm flipH="1">
            <a:off x="3358032" y="1151236"/>
            <a:ext cx="640738" cy="840385"/>
          </a:xfrm>
          <a:prstGeom prst="rect">
            <a:avLst/>
          </a:prstGeom>
        </p:spPr>
      </p:pic>
      <p:pic>
        <p:nvPicPr>
          <p:cNvPr id="38" name="Picture 37"/>
          <p:cNvPicPr>
            <a:picLocks noChangeAspect="1"/>
          </p:cNvPicPr>
          <p:nvPr/>
        </p:nvPicPr>
        <p:blipFill>
          <a:blip r:embed="rId6"/>
          <a:stretch>
            <a:fillRect/>
          </a:stretch>
        </p:blipFill>
        <p:spPr>
          <a:xfrm flipH="1">
            <a:off x="4056512" y="1151236"/>
            <a:ext cx="672308" cy="840385"/>
          </a:xfrm>
          <a:prstGeom prst="rect">
            <a:avLst/>
          </a:prstGeom>
        </p:spPr>
      </p:pic>
      <p:pic>
        <p:nvPicPr>
          <p:cNvPr id="39" name="Picture 38"/>
          <p:cNvPicPr>
            <a:picLocks noChangeAspect="1"/>
          </p:cNvPicPr>
          <p:nvPr/>
        </p:nvPicPr>
        <p:blipFill>
          <a:blip r:embed="rId7"/>
          <a:stretch>
            <a:fillRect/>
          </a:stretch>
        </p:blipFill>
        <p:spPr>
          <a:xfrm flipH="1">
            <a:off x="4115339" y="2031305"/>
            <a:ext cx="554654" cy="840385"/>
          </a:xfrm>
          <a:prstGeom prst="rect">
            <a:avLst/>
          </a:prstGeom>
        </p:spPr>
      </p:pic>
      <p:pic>
        <p:nvPicPr>
          <p:cNvPr id="40" name="Picture 39"/>
          <p:cNvPicPr>
            <a:picLocks noChangeAspect="1"/>
          </p:cNvPicPr>
          <p:nvPr/>
        </p:nvPicPr>
        <p:blipFill>
          <a:blip r:embed="rId8"/>
          <a:stretch>
            <a:fillRect/>
          </a:stretch>
        </p:blipFill>
        <p:spPr>
          <a:xfrm flipH="1">
            <a:off x="4728820" y="2031305"/>
            <a:ext cx="840385" cy="840385"/>
          </a:xfrm>
          <a:prstGeom prst="rect">
            <a:avLst/>
          </a:prstGeom>
        </p:spPr>
      </p:pic>
      <p:sp>
        <p:nvSpPr>
          <p:cNvPr id="12" name="Slide Number Placeholder 11"/>
          <p:cNvSpPr>
            <a:spLocks noGrp="1"/>
          </p:cNvSpPr>
          <p:nvPr>
            <p:ph type="sldNum" sz="quarter" idx="12"/>
          </p:nvPr>
        </p:nvSpPr>
        <p:spPr/>
        <p:txBody>
          <a:bodyPr/>
          <a:lstStyle/>
          <a:p>
            <a:fld id="{DF3FA749-A6CC-4442-B0B2-1FC5868C2851}" type="slidenum">
              <a:rPr lang="en-US" smtClean="0"/>
              <a:t>19</a:t>
            </a:fld>
            <a:endParaRPr lang="en-US"/>
          </a:p>
        </p:txBody>
      </p:sp>
      <p:pic>
        <p:nvPicPr>
          <p:cNvPr id="11" name="Picture 10"/>
          <p:cNvPicPr>
            <a:picLocks noChangeAspect="1"/>
          </p:cNvPicPr>
          <p:nvPr/>
        </p:nvPicPr>
        <p:blipFill>
          <a:blip r:embed="rId9"/>
          <a:stretch>
            <a:fillRect/>
          </a:stretch>
        </p:blipFill>
        <p:spPr>
          <a:xfrm>
            <a:off x="3082513" y="5341632"/>
            <a:ext cx="3936914" cy="1107380"/>
          </a:xfrm>
          <a:prstGeom prst="rect">
            <a:avLst/>
          </a:prstGeom>
        </p:spPr>
      </p:pic>
    </p:spTree>
    <p:extLst>
      <p:ext uri="{BB962C8B-B14F-4D97-AF65-F5344CB8AC3E}">
        <p14:creationId xmlns:p14="http://schemas.microsoft.com/office/powerpoint/2010/main" val="3446019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5"/>
                                        </p:tgtEl>
                                        <p:attrNameLst>
                                          <p:attrName>style.color</p:attrName>
                                        </p:attrNameLst>
                                      </p:cBhvr>
                                      <p:by>
                                        <p:hsl h="10842353" s="0" l="0"/>
                                      </p:by>
                                    </p:animClr>
                                    <p:animClr clrSpc="hsl" dir="cw">
                                      <p:cBhvr>
                                        <p:cTn id="7" dur="500" fill="hold"/>
                                        <p:tgtEl>
                                          <p:spTgt spid="25"/>
                                        </p:tgtEl>
                                        <p:attrNameLst>
                                          <p:attrName>fillcolor</p:attrName>
                                        </p:attrNameLst>
                                      </p:cBhvr>
                                      <p:by>
                                        <p:hsl h="10842353" s="0" l="0"/>
                                      </p:by>
                                    </p:animClr>
                                    <p:animClr clrSpc="hsl" dir="cw">
                                      <p:cBhvr>
                                        <p:cTn id="8" dur="500" fill="hold"/>
                                        <p:tgtEl>
                                          <p:spTgt spid="25"/>
                                        </p:tgtEl>
                                        <p:attrNameLst>
                                          <p:attrName>stroke.color</p:attrName>
                                        </p:attrNameLst>
                                      </p:cBhvr>
                                      <p:by>
                                        <p:hsl h="10842353" s="0" l="0"/>
                                      </p:by>
                                    </p:animClr>
                                    <p:set>
                                      <p:cBhvr>
                                        <p:cTn id="9" dur="500" fill="hold"/>
                                        <p:tgtEl>
                                          <p:spTgt spid="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P spid="25" grpId="0" animBg="1"/>
      <p:bldP spid="25" grpId="1" animBg="1"/>
      <p:bldP spid="26"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0" y="173040"/>
            <a:ext cx="8733020" cy="563562"/>
          </a:xfrm>
        </p:spPr>
        <p:txBody>
          <a:bodyPr>
            <a:noAutofit/>
          </a:bodyPr>
          <a:lstStyle/>
          <a:p>
            <a:pPr lvl="0"/>
            <a:r>
              <a:rPr lang="en-US" sz="2000" b="1" dirty="0" smtClean="0"/>
              <a:t>Modeling </a:t>
            </a:r>
            <a:r>
              <a:rPr lang="en-US" sz="2000" b="1" dirty="0"/>
              <a:t>Analysis, Verification, Regulatory and International Comparisons </a:t>
            </a:r>
            <a:endParaRPr lang="en-US" sz="2000" dirty="0">
              <a:solidFill>
                <a:srgbClr val="CC9900"/>
              </a:solidFill>
            </a:endParaRPr>
          </a:p>
        </p:txBody>
      </p:sp>
      <p:sp>
        <p:nvSpPr>
          <p:cNvPr id="7" name="Rectangle 6"/>
          <p:cNvSpPr/>
          <p:nvPr/>
        </p:nvSpPr>
        <p:spPr>
          <a:xfrm>
            <a:off x="381000" y="971232"/>
            <a:ext cx="8458199" cy="923330"/>
          </a:xfrm>
          <a:prstGeom prst="rect">
            <a:avLst/>
          </a:prstGeom>
        </p:spPr>
        <p:txBody>
          <a:bodyPr wrap="square">
            <a:spAutoFit/>
          </a:bodyPr>
          <a:lstStyle/>
          <a:p>
            <a:pPr algn="ctr"/>
            <a:r>
              <a:rPr lang="en-US" i="1" dirty="0">
                <a:solidFill>
                  <a:srgbClr val="FF0000"/>
                </a:solidFill>
                <a:latin typeface="Lucida Sans" panose="020B0602030504020204" pitchFamily="34" charset="0"/>
              </a:rPr>
              <a:t>What do energy-economic-environmental </a:t>
            </a:r>
            <a:r>
              <a:rPr lang="en-US" i="1" dirty="0" smtClean="0">
                <a:solidFill>
                  <a:srgbClr val="FF0000"/>
                </a:solidFill>
                <a:latin typeface="Lucida Sans" panose="020B0602030504020204" pitchFamily="34" charset="0"/>
              </a:rPr>
              <a:t>models and </a:t>
            </a:r>
            <a:r>
              <a:rPr lang="en-US" i="1" dirty="0">
                <a:solidFill>
                  <a:srgbClr val="FF0000"/>
                </a:solidFill>
                <a:latin typeface="Lucida Sans" panose="020B0602030504020204" pitchFamily="34" charset="0"/>
              </a:rPr>
              <a:t>cross-</a:t>
            </a:r>
            <a:r>
              <a:rPr lang="en-US" i="1" dirty="0" smtClean="0">
                <a:solidFill>
                  <a:srgbClr val="FF0000"/>
                </a:solidFill>
                <a:latin typeface="Lucida Sans" panose="020B0602030504020204" pitchFamily="34" charset="0"/>
              </a:rPr>
              <a:t>comparison of models </a:t>
            </a:r>
            <a:r>
              <a:rPr lang="en-US" i="1" dirty="0">
                <a:solidFill>
                  <a:srgbClr val="FF0000"/>
                </a:solidFill>
                <a:latin typeface="Lucida Sans" panose="020B0602030504020204" pitchFamily="34" charset="0"/>
              </a:rPr>
              <a:t>tell us about the future of </a:t>
            </a:r>
            <a:r>
              <a:rPr lang="en-US" i="1" dirty="0" smtClean="0">
                <a:solidFill>
                  <a:srgbClr val="FF0000"/>
                </a:solidFill>
                <a:latin typeface="Lucida Sans" panose="020B0602030504020204" pitchFamily="34" charset="0"/>
              </a:rPr>
              <a:t>energy system that include transportation?</a:t>
            </a:r>
            <a:endParaRPr lang="en-US" i="1" dirty="0">
              <a:solidFill>
                <a:srgbClr val="FF0000"/>
              </a:solidFill>
              <a:latin typeface="Lucida Sans" panose="020B0602030504020204" pitchFamily="34" charset="0"/>
            </a:endParaRPr>
          </a:p>
        </p:txBody>
      </p:sp>
      <p:sp>
        <p:nvSpPr>
          <p:cNvPr id="8" name="Text Placeholder 8"/>
          <p:cNvSpPr txBox="1">
            <a:spLocks/>
          </p:cNvSpPr>
          <p:nvPr/>
        </p:nvSpPr>
        <p:spPr>
          <a:xfrm>
            <a:off x="228600" y="1891396"/>
            <a:ext cx="8610599" cy="454436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en-US" sz="1400" b="1" i="1" dirty="0" smtClean="0">
                <a:solidFill>
                  <a:srgbClr val="002666"/>
                </a:solidFill>
                <a:latin typeface="Lucida Sans" panose="020B0602030504020204" pitchFamily="34" charset="0"/>
              </a:rPr>
              <a:t>Key Research Questions: </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What </a:t>
            </a:r>
            <a:r>
              <a:rPr lang="en-US" sz="1400" dirty="0">
                <a:solidFill>
                  <a:srgbClr val="002666"/>
                </a:solidFill>
                <a:latin typeface="Lucida Sans" panose="020B0602030504020204" pitchFamily="34" charset="0"/>
              </a:rPr>
              <a:t>do existing models at the California, U.S. and international levels tell us about different possible energy and transportation futures and the paths to those futures? </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How </a:t>
            </a:r>
            <a:r>
              <a:rPr lang="en-US" sz="1400" dirty="0">
                <a:solidFill>
                  <a:srgbClr val="002666"/>
                </a:solidFill>
                <a:latin typeface="Lucida Sans" panose="020B0602030504020204" pitchFamily="34" charset="0"/>
              </a:rPr>
              <a:t>have the forecasts and models of market adoption of new vehicle and fuel technologies developed during the STEPS 2007–2010 and NextSTEPS 2011–2014 programs performed relative to their actual market penetration?  What lessons can be learned and applied to improve our future models and forecasts?</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How </a:t>
            </a:r>
            <a:r>
              <a:rPr lang="en-US" sz="1400" dirty="0">
                <a:solidFill>
                  <a:srgbClr val="002666"/>
                </a:solidFill>
                <a:latin typeface="Lucida Sans" panose="020B0602030504020204" pitchFamily="34" charset="0"/>
              </a:rPr>
              <a:t>do model projections and scenarios compare and what can we learn from each? </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How </a:t>
            </a:r>
            <a:r>
              <a:rPr lang="en-US" sz="1400" dirty="0">
                <a:solidFill>
                  <a:srgbClr val="002666"/>
                </a:solidFill>
                <a:latin typeface="Lucida Sans" panose="020B0602030504020204" pitchFamily="34" charset="0"/>
              </a:rPr>
              <a:t>can a wide range of diverse and divergent scenarios/modeling outcomes be used to help inform decision-making and policy design in the face of significant uncertainty?  Are there robust strategies that we can identify?</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What </a:t>
            </a:r>
            <a:r>
              <a:rPr lang="en-US" sz="1400" dirty="0">
                <a:solidFill>
                  <a:srgbClr val="002666"/>
                </a:solidFill>
                <a:latin typeface="Lucida Sans" panose="020B0602030504020204" pitchFamily="34" charset="0"/>
              </a:rPr>
              <a:t>assumptions are being made and which ones matter most?  What metrics of change over time are required to assess the comparative likelihood of alternative energy pathways, including one dominated by shale oil and gas, meeting sustainability goals and timelines?</a:t>
            </a:r>
          </a:p>
          <a:p>
            <a:pPr marL="341313" indent="-231775">
              <a:spcBef>
                <a:spcPts val="0"/>
              </a:spcBef>
              <a:spcAft>
                <a:spcPts val="900"/>
              </a:spcAft>
              <a:buFont typeface="Arial"/>
              <a:buChar char="•"/>
            </a:pPr>
            <a:r>
              <a:rPr lang="en-US" sz="1400" dirty="0" smtClean="0">
                <a:solidFill>
                  <a:srgbClr val="002666"/>
                </a:solidFill>
                <a:latin typeface="Lucida Sans" panose="020B0602030504020204" pitchFamily="34" charset="0"/>
              </a:rPr>
              <a:t>How </a:t>
            </a:r>
            <a:r>
              <a:rPr lang="en-US" sz="1400" dirty="0">
                <a:solidFill>
                  <a:srgbClr val="002666"/>
                </a:solidFill>
                <a:latin typeface="Lucida Sans" panose="020B0602030504020204" pitchFamily="34" charset="0"/>
              </a:rPr>
              <a:t>can we improve our own scenario making and use our own models in a better fashion to help us assess policies?</a:t>
            </a:r>
          </a:p>
        </p:txBody>
      </p:sp>
      <p:sp>
        <p:nvSpPr>
          <p:cNvPr id="6" name="Footer Placeholder 3"/>
          <p:cNvSpPr>
            <a:spLocks noGrp="1"/>
          </p:cNvSpPr>
          <p:nvPr>
            <p:ph type="ftr" sz="quarter" idx="11"/>
          </p:nvPr>
        </p:nvSpPr>
        <p:spPr>
          <a:xfrm>
            <a:off x="8564380" y="6479623"/>
            <a:ext cx="609600" cy="365125"/>
          </a:xfrm>
        </p:spPr>
        <p:txBody>
          <a:bodyPr/>
          <a:lstStyle/>
          <a:p>
            <a:fld id="{8B225276-A4EE-467D-8FA0-69FF20F8DF40}" type="slidenum">
              <a:rPr lang="en-US" smtClean="0"/>
              <a:pPr/>
              <a:t>2</a:t>
            </a:fld>
            <a:endParaRPr lang="en-US" dirty="0"/>
          </a:p>
        </p:txBody>
      </p:sp>
    </p:spTree>
    <p:extLst>
      <p:ext uri="{BB962C8B-B14F-4D97-AF65-F5344CB8AC3E}">
        <p14:creationId xmlns:p14="http://schemas.microsoft.com/office/powerpoint/2010/main" val="7470797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1.jpg"/>
          <p:cNvPicPr/>
          <p:nvPr/>
        </p:nvPicPr>
        <p:blipFill>
          <a:blip r:embed="rId2">
            <a:extLst/>
          </a:blip>
          <a:stretch>
            <a:fillRect/>
          </a:stretch>
        </p:blipFill>
        <p:spPr>
          <a:xfrm>
            <a:off x="276307" y="2525528"/>
            <a:ext cx="8867693" cy="192046"/>
          </a:xfrm>
          <a:prstGeom prst="rect">
            <a:avLst/>
          </a:prstGeom>
          <a:ln w="12700">
            <a:round/>
          </a:ln>
        </p:spPr>
      </p:pic>
      <p:sp>
        <p:nvSpPr>
          <p:cNvPr id="115" name="Shape 115"/>
          <p:cNvSpPr/>
          <p:nvPr/>
        </p:nvSpPr>
        <p:spPr>
          <a:xfrm>
            <a:off x="4313864" y="3110625"/>
            <a:ext cx="4610101" cy="1257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r">
              <a:spcBef>
                <a:spcPts val="700"/>
              </a:spcBef>
              <a:buClr>
                <a:srgbClr val="CEA80C"/>
              </a:buClr>
              <a:buFont typeface="Lucida Sans Regular"/>
              <a:defRPr>
                <a:uFillTx/>
              </a:defRPr>
            </a:pPr>
            <a:r>
              <a:rPr sz="2000">
                <a:solidFill>
                  <a:srgbClr val="CEA80C"/>
                </a:solidFill>
                <a:uFill>
                  <a:solidFill>
                    <a:srgbClr val="CEA80C"/>
                  </a:solidFill>
                </a:uFill>
                <a:latin typeface="Lucida Sans Regular"/>
                <a:ea typeface="Lucida Sans Regular"/>
                <a:cs typeface="Lucida Sans Regular"/>
                <a:sym typeface="Lucida Sans Regular"/>
              </a:rPr>
              <a:t>Richard Plevin, Ph.D.</a:t>
            </a:r>
          </a:p>
          <a:p>
            <a:pPr lvl="0" algn="r">
              <a:buClr>
                <a:srgbClr val="CEA80C"/>
              </a:buClr>
              <a:buFont typeface="Lucida Sans Regular"/>
              <a:defRPr>
                <a:uFillTx/>
              </a:defRPr>
            </a:pPr>
            <a:r>
              <a:rPr>
                <a:solidFill>
                  <a:srgbClr val="CEA80C"/>
                </a:solidFill>
                <a:uFill>
                  <a:solidFill>
                    <a:srgbClr val="CEA80C"/>
                  </a:solidFill>
                </a:uFill>
                <a:latin typeface="Lucida Sans Regular"/>
                <a:ea typeface="Lucida Sans Regular"/>
                <a:cs typeface="Lucida Sans Regular"/>
                <a:sym typeface="Lucida Sans Regular"/>
              </a:rPr>
              <a:t>Institute of Transportation Studies</a:t>
            </a:r>
          </a:p>
          <a:p>
            <a:pPr lvl="0" algn="r">
              <a:buClr>
                <a:srgbClr val="CEA80C"/>
              </a:buClr>
              <a:buFont typeface="Lucida Sans Regular"/>
              <a:defRPr>
                <a:uFillTx/>
              </a:defRPr>
            </a:pPr>
            <a:r>
              <a:rPr>
                <a:solidFill>
                  <a:srgbClr val="CEA80C"/>
                </a:solidFill>
                <a:uFill>
                  <a:solidFill>
                    <a:srgbClr val="CEA80C"/>
                  </a:solidFill>
                </a:uFill>
                <a:latin typeface="Lucida Sans Regular"/>
                <a:ea typeface="Lucida Sans Regular"/>
                <a:cs typeface="Lucida Sans Regular"/>
                <a:sym typeface="Lucida Sans Regular"/>
              </a:rPr>
              <a:t>University of California – Davis</a:t>
            </a:r>
          </a:p>
          <a:p>
            <a:pPr lvl="0" algn="r">
              <a:buClr>
                <a:srgbClr val="CEA80C"/>
              </a:buClr>
              <a:buFont typeface="Lucida Sans Regular"/>
              <a:defRPr>
                <a:uFillTx/>
              </a:defRPr>
            </a:pPr>
            <a:r>
              <a:rPr>
                <a:solidFill>
                  <a:srgbClr val="CEA80C"/>
                </a:solidFill>
                <a:uFill>
                  <a:solidFill>
                    <a:srgbClr val="CEA80C"/>
                  </a:solidFill>
                </a:uFill>
                <a:latin typeface="Lucida Sans Regular"/>
                <a:ea typeface="Lucida Sans Regular"/>
                <a:cs typeface="Lucida Sans Regular"/>
                <a:sym typeface="Lucida Sans Regular"/>
              </a:rPr>
              <a:t>plevin@ucdavis.edu </a:t>
            </a:r>
          </a:p>
        </p:txBody>
      </p:sp>
      <p:pic>
        <p:nvPicPr>
          <p:cNvPr id="116" name="image2.jpg"/>
          <p:cNvPicPr/>
          <p:nvPr/>
        </p:nvPicPr>
        <p:blipFill>
          <a:blip r:embed="rId3">
            <a:extLst/>
          </a:blip>
          <a:stretch>
            <a:fillRect/>
          </a:stretch>
        </p:blipFill>
        <p:spPr>
          <a:xfrm>
            <a:off x="377712" y="6028449"/>
            <a:ext cx="3546959" cy="395307"/>
          </a:xfrm>
          <a:prstGeom prst="rect">
            <a:avLst/>
          </a:prstGeom>
          <a:ln w="12700">
            <a:round/>
          </a:ln>
        </p:spPr>
      </p:pic>
      <p:sp>
        <p:nvSpPr>
          <p:cNvPr id="117" name="Shape 117"/>
          <p:cNvSpPr/>
          <p:nvPr/>
        </p:nvSpPr>
        <p:spPr>
          <a:xfrm>
            <a:off x="883279" y="1731122"/>
            <a:ext cx="8077201" cy="406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r">
              <a:buClr>
                <a:srgbClr val="275D90"/>
              </a:buClr>
              <a:buFont typeface="Lucida Sans Demibold Roman"/>
              <a:defRPr sz="2200" b="1">
                <a:solidFill>
                  <a:srgbClr val="275D90"/>
                </a:solidFill>
                <a:uFill>
                  <a:solidFill>
                    <a:srgbClr val="275D90"/>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200" b="1">
                <a:solidFill>
                  <a:srgbClr val="275D90"/>
                </a:solidFill>
                <a:uFill>
                  <a:solidFill>
                    <a:srgbClr val="275D90"/>
                  </a:solidFill>
                </a:uFill>
              </a:rPr>
              <a:t>Model infrastructure for Addressing Uncertainty</a:t>
            </a:r>
          </a:p>
        </p:txBody>
      </p:sp>
      <p:sp>
        <p:nvSpPr>
          <p:cNvPr id="118" name="Shape 118"/>
          <p:cNvSpPr/>
          <p:nvPr/>
        </p:nvSpPr>
        <p:spPr>
          <a:xfrm>
            <a:off x="360282" y="5032740"/>
            <a:ext cx="4889501" cy="3048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CEA80C"/>
              </a:buClr>
              <a:buFont typeface="Lucida Sans Demibold Roman"/>
              <a:defRPr sz="1600" b="1">
                <a:solidFill>
                  <a:srgbClr val="CEA80C"/>
                </a:solidFill>
                <a:uFill>
                  <a:solidFill>
                    <a:srgbClr val="CEA80C"/>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1600" b="1">
                <a:solidFill>
                  <a:srgbClr val="CEA80C"/>
                </a:solidFill>
                <a:uFill>
                  <a:solidFill>
                    <a:srgbClr val="CEA80C"/>
                  </a:solidFill>
                </a:uFill>
              </a:rPr>
              <a:t>STEPS Spring Symposium</a:t>
            </a:r>
          </a:p>
        </p:txBody>
      </p:sp>
      <p:sp>
        <p:nvSpPr>
          <p:cNvPr id="119" name="Shape 119"/>
          <p:cNvSpPr/>
          <p:nvPr/>
        </p:nvSpPr>
        <p:spPr>
          <a:xfrm>
            <a:off x="356767" y="5321856"/>
            <a:ext cx="3568701" cy="3048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CEA80C"/>
              </a:buClr>
              <a:buFont typeface="Lucida Sans Demibold Roman"/>
              <a:defRPr sz="1600" b="1">
                <a:solidFill>
                  <a:srgbClr val="CEA80C"/>
                </a:solidFill>
                <a:uFill>
                  <a:solidFill>
                    <a:srgbClr val="CEA80C"/>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1600" b="1">
                <a:solidFill>
                  <a:srgbClr val="CEA80C"/>
                </a:solidFill>
                <a:uFill>
                  <a:solidFill>
                    <a:srgbClr val="CEA80C"/>
                  </a:solidFill>
                </a:uFill>
              </a:rPr>
              <a:t>May 13, 2015</a:t>
            </a:r>
          </a:p>
        </p:txBody>
      </p:sp>
    </p:spTree>
    <p:extLst>
      <p:ext uri="{BB962C8B-B14F-4D97-AF65-F5344CB8AC3E}">
        <p14:creationId xmlns:p14="http://schemas.microsoft.com/office/powerpoint/2010/main" val="20852947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jpg"/>
          <p:cNvPicPr/>
          <p:nvPr/>
        </p:nvPicPr>
        <p:blipFill>
          <a:blip r:embed="rId2">
            <a:extLst/>
          </a:blip>
          <a:stretch>
            <a:fillRect/>
          </a:stretch>
        </p:blipFill>
        <p:spPr>
          <a:xfrm>
            <a:off x="304803" y="529389"/>
            <a:ext cx="8860364" cy="190501"/>
          </a:xfrm>
          <a:prstGeom prst="rect">
            <a:avLst/>
          </a:prstGeom>
          <a:ln w="12700">
            <a:round/>
          </a:ln>
        </p:spPr>
      </p:pic>
      <p:pic>
        <p:nvPicPr>
          <p:cNvPr id="122" name="image2.jpg"/>
          <p:cNvPicPr/>
          <p:nvPr/>
        </p:nvPicPr>
        <p:blipFill>
          <a:blip r:embed="rId3">
            <a:extLst/>
          </a:blip>
          <a:stretch>
            <a:fillRect/>
          </a:stretch>
        </p:blipFill>
        <p:spPr>
          <a:xfrm>
            <a:off x="123712" y="6563455"/>
            <a:ext cx="1937205" cy="215901"/>
          </a:xfrm>
          <a:prstGeom prst="rect">
            <a:avLst/>
          </a:prstGeom>
          <a:ln w="12700">
            <a:round/>
          </a:ln>
        </p:spPr>
      </p:pic>
      <p:sp>
        <p:nvSpPr>
          <p:cNvPr id="123" name="Shape 123"/>
          <p:cNvSpPr>
            <a:spLocks noGrp="1"/>
          </p:cNvSpPr>
          <p:nvPr>
            <p:ph type="sldNum" sz="quarter" idx="4294967295"/>
          </p:nvPr>
        </p:nvSpPr>
        <p:spPr>
          <a:xfrm>
            <a:off x="8876258" y="6543675"/>
            <a:ext cx="191542"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21</a:t>
            </a:fld>
            <a:endParaRPr sz="1200">
              <a:uFill>
                <a:solidFill/>
              </a:uFill>
            </a:endParaRPr>
          </a:p>
        </p:txBody>
      </p:sp>
      <p:sp>
        <p:nvSpPr>
          <p:cNvPr id="124" name="Shape 124"/>
          <p:cNvSpPr/>
          <p:nvPr/>
        </p:nvSpPr>
        <p:spPr>
          <a:xfrm>
            <a:off x="2710491" y="1029493"/>
            <a:ext cx="5581056" cy="237529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lvl="0" algn="ctr" defTabSz="584200">
              <a:buClrTx/>
              <a:defRPr>
                <a:uFillTx/>
              </a:defRPr>
            </a:pPr>
            <a:r>
              <a:rPr sz="2800" dirty="0">
                <a:solidFill>
                  <a:srgbClr val="164F86"/>
                </a:solidFill>
                <a:latin typeface="Gill Sans"/>
                <a:ea typeface="Gill Sans"/>
                <a:cs typeface="Gill Sans"/>
                <a:sym typeface="Gill Sans"/>
              </a:rPr>
              <a:t>“Failure to engage in systematic sensitivity and uncertainty analysis leaves both analysts and users unable to judge the adequacy of the analysis, and the conclusions reached.”</a:t>
            </a:r>
          </a:p>
          <a:p>
            <a:pPr lvl="0" algn="ctr" defTabSz="584200">
              <a:buClrTx/>
              <a:defRPr>
                <a:uFillTx/>
              </a:defRPr>
            </a:pPr>
            <a:r>
              <a:rPr sz="1600" dirty="0">
                <a:solidFill>
                  <a:srgbClr val="164F86"/>
                </a:solidFill>
                <a:latin typeface="Gill Sans"/>
                <a:ea typeface="Gill Sans"/>
                <a:cs typeface="Gill Sans"/>
                <a:sym typeface="Gill Sans"/>
              </a:rPr>
              <a:t>Morgan &amp; Henrion (1990)</a:t>
            </a:r>
          </a:p>
        </p:txBody>
      </p:sp>
      <p:pic>
        <p:nvPicPr>
          <p:cNvPr id="125" name="9780511840609i.png"/>
          <p:cNvPicPr/>
          <p:nvPr/>
        </p:nvPicPr>
        <p:blipFill>
          <a:blip r:embed="rId4">
            <a:extLst/>
          </a:blip>
          <a:stretch>
            <a:fillRect/>
          </a:stretch>
        </p:blipFill>
        <p:spPr>
          <a:xfrm>
            <a:off x="654843" y="1011634"/>
            <a:ext cx="1607345" cy="2411016"/>
          </a:xfrm>
          <a:prstGeom prst="rect">
            <a:avLst/>
          </a:prstGeom>
          <a:ln w="12700">
            <a:miter lim="400000"/>
          </a:ln>
        </p:spPr>
      </p:pic>
      <p:sp>
        <p:nvSpPr>
          <p:cNvPr id="126" name="Shape 126"/>
          <p:cNvSpPr/>
          <p:nvPr/>
        </p:nvSpPr>
        <p:spPr>
          <a:xfrm>
            <a:off x="2538821" y="3936007"/>
            <a:ext cx="5947173" cy="196850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lvl="0" algn="ctr" defTabSz="584200">
              <a:buClrTx/>
              <a:defRPr>
                <a:uFillTx/>
              </a:defRPr>
            </a:pPr>
            <a:r>
              <a:rPr sz="2800">
                <a:solidFill>
                  <a:srgbClr val="164F86"/>
                </a:solidFill>
                <a:latin typeface="Gill Sans"/>
                <a:ea typeface="Gill Sans"/>
                <a:cs typeface="Gill Sans"/>
                <a:sym typeface="Gill Sans"/>
              </a:rPr>
              <a:t>“Deterministic point estimates sometimes enjoy a precise and/or accurate </a:t>
            </a:r>
            <a:r>
              <a:rPr sz="2800" i="1">
                <a:solidFill>
                  <a:srgbClr val="164F86"/>
                </a:solidFill>
                <a:latin typeface="Gill Sans"/>
                <a:ea typeface="Gill Sans"/>
                <a:cs typeface="Gill Sans"/>
                <a:sym typeface="Gill Sans"/>
              </a:rPr>
              <a:t>appearance</a:t>
            </a:r>
            <a:r>
              <a:rPr sz="2800">
                <a:solidFill>
                  <a:srgbClr val="164F86"/>
                </a:solidFill>
                <a:latin typeface="Gill Sans"/>
                <a:ea typeface="Gill Sans"/>
                <a:cs typeface="Gill Sans"/>
                <a:sym typeface="Gill Sans"/>
              </a:rPr>
              <a:t>, and inspire a misleading sense of confidence.”</a:t>
            </a:r>
          </a:p>
          <a:p>
            <a:pPr lvl="0" algn="ctr" defTabSz="584200">
              <a:buClrTx/>
              <a:defRPr>
                <a:uFillTx/>
              </a:defRPr>
            </a:pPr>
            <a:r>
              <a:rPr sz="1600">
                <a:solidFill>
                  <a:srgbClr val="164F86"/>
                </a:solidFill>
                <a:latin typeface="Gill Sans"/>
                <a:ea typeface="Gill Sans"/>
                <a:cs typeface="Gill Sans"/>
                <a:sym typeface="Gill Sans"/>
              </a:rPr>
              <a:t>(Cullen &amp; Frey p. 7)</a:t>
            </a:r>
          </a:p>
        </p:txBody>
      </p:sp>
      <p:pic>
        <p:nvPicPr>
          <p:cNvPr id="127" name="C_and_F.jpg"/>
          <p:cNvPicPr/>
          <p:nvPr/>
        </p:nvPicPr>
        <p:blipFill>
          <a:blip r:embed="rId5">
            <a:extLst/>
          </a:blip>
          <a:stretch>
            <a:fillRect/>
          </a:stretch>
        </p:blipFill>
        <p:spPr>
          <a:xfrm>
            <a:off x="651867" y="3707599"/>
            <a:ext cx="1609546" cy="2419946"/>
          </a:xfrm>
          <a:prstGeom prst="rect">
            <a:avLst/>
          </a:prstGeom>
          <a:ln w="12700">
            <a:miter lim="400000"/>
          </a:ln>
        </p:spPr>
      </p:pic>
      <p:sp>
        <p:nvSpPr>
          <p:cNvPr id="128" name="Shape 128"/>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WHY UNCERTAINTY ANALYSIS?</a:t>
            </a:r>
          </a:p>
        </p:txBody>
      </p:sp>
    </p:spTree>
    <p:extLst>
      <p:ext uri="{BB962C8B-B14F-4D97-AF65-F5344CB8AC3E}">
        <p14:creationId xmlns:p14="http://schemas.microsoft.com/office/powerpoint/2010/main" val="109596906"/>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1.jpg"/>
          <p:cNvPicPr/>
          <p:nvPr/>
        </p:nvPicPr>
        <p:blipFill>
          <a:blip r:embed="rId2">
            <a:extLst/>
          </a:blip>
          <a:stretch>
            <a:fillRect/>
          </a:stretch>
        </p:blipFill>
        <p:spPr>
          <a:xfrm>
            <a:off x="304803" y="529389"/>
            <a:ext cx="8860364" cy="190501"/>
          </a:xfrm>
          <a:prstGeom prst="rect">
            <a:avLst/>
          </a:prstGeom>
          <a:ln w="12700">
            <a:round/>
          </a:ln>
        </p:spPr>
      </p:pic>
      <p:pic>
        <p:nvPicPr>
          <p:cNvPr id="131" name="image2.jpg"/>
          <p:cNvPicPr/>
          <p:nvPr/>
        </p:nvPicPr>
        <p:blipFill>
          <a:blip r:embed="rId3">
            <a:extLst/>
          </a:blip>
          <a:stretch>
            <a:fillRect/>
          </a:stretch>
        </p:blipFill>
        <p:spPr>
          <a:xfrm>
            <a:off x="123712" y="6563455"/>
            <a:ext cx="1937205" cy="215901"/>
          </a:xfrm>
          <a:prstGeom prst="rect">
            <a:avLst/>
          </a:prstGeom>
          <a:ln w="12700">
            <a:round/>
          </a:ln>
        </p:spPr>
      </p:pic>
      <p:sp>
        <p:nvSpPr>
          <p:cNvPr id="132" name="Shape 132"/>
          <p:cNvSpPr/>
          <p:nvPr/>
        </p:nvSpPr>
        <p:spPr>
          <a:xfrm>
            <a:off x="678031" y="1002128"/>
            <a:ext cx="7785101" cy="1549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Describe input parameters using probability distributions</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Run model numerous times and save results</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For each run, values are selected from each input distribution</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Accumulated outputs describe a frequency distribution </a:t>
            </a:r>
          </a:p>
        </p:txBody>
      </p:sp>
      <p:sp>
        <p:nvSpPr>
          <p:cNvPr id="133" name="Shape 133"/>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BACKGROUND: MONTE CARLO SIMULATION</a:t>
            </a:r>
          </a:p>
        </p:txBody>
      </p:sp>
      <p:sp>
        <p:nvSpPr>
          <p:cNvPr id="134" name="Shape 134"/>
          <p:cNvSpPr>
            <a:spLocks noGrp="1"/>
          </p:cNvSpPr>
          <p:nvPr>
            <p:ph type="sldNum" sz="quarter" idx="4294967295"/>
          </p:nvPr>
        </p:nvSpPr>
        <p:spPr>
          <a:xfrm>
            <a:off x="8799016" y="6543675"/>
            <a:ext cx="268784"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22</a:t>
            </a:fld>
            <a:endParaRPr sz="1200">
              <a:uFill>
                <a:solidFill/>
              </a:uFill>
            </a:endParaRPr>
          </a:p>
        </p:txBody>
      </p:sp>
      <p:pic>
        <p:nvPicPr>
          <p:cNvPr id="135" name="JCGM Monte Carlo figure.png"/>
          <p:cNvPicPr/>
          <p:nvPr/>
        </p:nvPicPr>
        <p:blipFill>
          <a:blip r:embed="rId4">
            <a:extLst/>
          </a:blip>
          <a:stretch>
            <a:fillRect/>
          </a:stretch>
        </p:blipFill>
        <p:spPr>
          <a:xfrm>
            <a:off x="1209624" y="2693194"/>
            <a:ext cx="6714899" cy="3733801"/>
          </a:xfrm>
          <a:prstGeom prst="rect">
            <a:avLst/>
          </a:prstGeom>
          <a:ln w="12700">
            <a:miter lim="400000"/>
          </a:ln>
        </p:spPr>
      </p:pic>
      <p:sp>
        <p:nvSpPr>
          <p:cNvPr id="136" name="Shape 136"/>
          <p:cNvSpPr/>
          <p:nvPr/>
        </p:nvSpPr>
        <p:spPr>
          <a:xfrm>
            <a:off x="3810000" y="6553200"/>
            <a:ext cx="1512814" cy="254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defTabSz="406400">
              <a:buClrTx/>
              <a:defRPr sz="1200">
                <a:solidFill>
                  <a:srgbClr val="505050"/>
                </a:solidFill>
                <a:uFillTx/>
                <a:latin typeface="Gill Sans"/>
                <a:ea typeface="Gill Sans"/>
                <a:cs typeface="Gill Sans"/>
                <a:sym typeface="Gill Sans"/>
              </a:defRPr>
            </a:lvl1pPr>
          </a:lstStyle>
          <a:p>
            <a:pPr lvl="0">
              <a:defRPr sz="1800">
                <a:solidFill>
                  <a:srgbClr val="000000"/>
                </a:solidFill>
              </a:defRPr>
            </a:pPr>
            <a:r>
              <a:rPr sz="1200">
                <a:solidFill>
                  <a:srgbClr val="505050"/>
                </a:solidFill>
              </a:rPr>
              <a:t>Figure: JGCM 101:2008</a:t>
            </a:r>
          </a:p>
        </p:txBody>
      </p:sp>
    </p:spTree>
    <p:extLst>
      <p:ext uri="{BB962C8B-B14F-4D97-AF65-F5344CB8AC3E}">
        <p14:creationId xmlns:p14="http://schemas.microsoft.com/office/powerpoint/2010/main" val="4039840818"/>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1.jpg"/>
          <p:cNvPicPr/>
          <p:nvPr/>
        </p:nvPicPr>
        <p:blipFill>
          <a:blip r:embed="rId2">
            <a:extLst/>
          </a:blip>
          <a:stretch>
            <a:fillRect/>
          </a:stretch>
        </p:blipFill>
        <p:spPr>
          <a:xfrm>
            <a:off x="304803" y="529389"/>
            <a:ext cx="8860364" cy="190501"/>
          </a:xfrm>
          <a:prstGeom prst="rect">
            <a:avLst/>
          </a:prstGeom>
          <a:ln w="12700">
            <a:round/>
          </a:ln>
        </p:spPr>
      </p:pic>
      <p:pic>
        <p:nvPicPr>
          <p:cNvPr id="139" name="image2.jpg"/>
          <p:cNvPicPr/>
          <p:nvPr/>
        </p:nvPicPr>
        <p:blipFill>
          <a:blip r:embed="rId3">
            <a:extLst/>
          </a:blip>
          <a:stretch>
            <a:fillRect/>
          </a:stretch>
        </p:blipFill>
        <p:spPr>
          <a:xfrm>
            <a:off x="123712" y="6563455"/>
            <a:ext cx="1937205" cy="215901"/>
          </a:xfrm>
          <a:prstGeom prst="rect">
            <a:avLst/>
          </a:prstGeom>
          <a:ln w="12700">
            <a:round/>
          </a:ln>
        </p:spPr>
      </p:pic>
      <p:sp>
        <p:nvSpPr>
          <p:cNvPr id="140" name="Shape 140"/>
          <p:cNvSpPr/>
          <p:nvPr/>
        </p:nvSpPr>
        <p:spPr>
          <a:xfrm>
            <a:off x="1013138" y="2107028"/>
            <a:ext cx="7117724" cy="22987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marL="388055" lvl="0" indent="-388055">
              <a:lnSpc>
                <a:spcPct val="150000"/>
              </a:lnSpc>
              <a:buClrTx/>
              <a:buSzPct val="100000"/>
              <a:buAutoNum type="arabicPeriod"/>
              <a:defRPr>
                <a:uFillTx/>
              </a:defRPr>
            </a:pPr>
            <a:r>
              <a:rPr sz="2200">
                <a:solidFill>
                  <a:srgbClr val="164F86"/>
                </a:solidFill>
                <a:uFill>
                  <a:solidFill/>
                </a:uFill>
                <a:latin typeface="Gill Sans"/>
                <a:ea typeface="Gill Sans"/>
                <a:cs typeface="Gill Sans"/>
                <a:sym typeface="Gill Sans"/>
              </a:rPr>
              <a:t>Limited technical know-how</a:t>
            </a:r>
          </a:p>
          <a:p>
            <a:pPr marL="388055" lvl="0" indent="-388055">
              <a:lnSpc>
                <a:spcPct val="150000"/>
              </a:lnSpc>
              <a:buClrTx/>
              <a:buSzPct val="100000"/>
              <a:buAutoNum type="arabicPeriod"/>
              <a:defRPr>
                <a:uFillTx/>
              </a:defRPr>
            </a:pPr>
            <a:r>
              <a:rPr sz="2200">
                <a:solidFill>
                  <a:srgbClr val="164F86"/>
                </a:solidFill>
                <a:uFill>
                  <a:solidFill/>
                </a:uFill>
                <a:latin typeface="Gill Sans"/>
                <a:ea typeface="Gill Sans"/>
                <a:cs typeface="Gill Sans"/>
                <a:sym typeface="Gill Sans"/>
              </a:rPr>
              <a:t>Increased complexity</a:t>
            </a:r>
          </a:p>
          <a:p>
            <a:pPr marL="388055" lvl="0" indent="-388055">
              <a:lnSpc>
                <a:spcPct val="150000"/>
              </a:lnSpc>
              <a:buClrTx/>
              <a:buSzPct val="100000"/>
              <a:buAutoNum type="arabicPeriod"/>
              <a:defRPr>
                <a:uFillTx/>
              </a:defRPr>
            </a:pPr>
            <a:r>
              <a:rPr sz="2200">
                <a:solidFill>
                  <a:srgbClr val="164F86"/>
                </a:solidFill>
                <a:uFill>
                  <a:solidFill/>
                </a:uFill>
                <a:latin typeface="Gill Sans"/>
                <a:ea typeface="Gill Sans"/>
                <a:cs typeface="Gill Sans"/>
                <a:sym typeface="Gill Sans"/>
              </a:rPr>
              <a:t>Long run-times preclude Monte Carlo analysis</a:t>
            </a:r>
          </a:p>
          <a:p>
            <a:pPr marL="388055" lvl="0" indent="-388055">
              <a:lnSpc>
                <a:spcPct val="150000"/>
              </a:lnSpc>
              <a:buClrTx/>
              <a:buSzPct val="100000"/>
              <a:buAutoNum type="arabicPeriod"/>
              <a:defRPr>
                <a:uFillTx/>
              </a:defRPr>
            </a:pPr>
            <a:r>
              <a:rPr sz="2200">
                <a:solidFill>
                  <a:srgbClr val="164F86"/>
                </a:solidFill>
                <a:uFill>
                  <a:solidFill/>
                </a:uFill>
                <a:latin typeface="Gill Sans"/>
                <a:ea typeface="Gill Sans"/>
                <a:cs typeface="Gill Sans"/>
                <a:sym typeface="Gill Sans"/>
              </a:rPr>
              <a:t>Unknown parameter distributions</a:t>
            </a:r>
          </a:p>
          <a:p>
            <a:pPr marL="388055" lvl="0" indent="-388055">
              <a:lnSpc>
                <a:spcPct val="150000"/>
              </a:lnSpc>
              <a:buClrTx/>
              <a:buSzPct val="100000"/>
              <a:buAutoNum type="arabicPeriod"/>
              <a:defRPr>
                <a:uFillTx/>
              </a:defRPr>
            </a:pPr>
            <a:r>
              <a:rPr sz="2200">
                <a:solidFill>
                  <a:srgbClr val="164F86"/>
                </a:solidFill>
                <a:uFill>
                  <a:solidFill/>
                </a:uFill>
                <a:latin typeface="Gill Sans"/>
                <a:ea typeface="Gill Sans"/>
                <a:cs typeface="Gill Sans"/>
                <a:sym typeface="Gill Sans"/>
              </a:rPr>
              <a:t>Scenario uncertainty dominates parametric uncertainty</a:t>
            </a:r>
          </a:p>
        </p:txBody>
      </p:sp>
      <p:sp>
        <p:nvSpPr>
          <p:cNvPr id="141" name="Shape 141"/>
          <p:cNvSpPr/>
          <p:nvPr/>
        </p:nvSpPr>
        <p:spPr>
          <a:xfrm>
            <a:off x="330200" y="1244600"/>
            <a:ext cx="7021067"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buClr>
                <a:srgbClr val="002F73"/>
              </a:buClr>
              <a:buFont typeface="Lucida Sans Demibold Roman"/>
              <a:defRPr sz="2400" b="1">
                <a:solidFill>
                  <a:srgbClr val="002F73"/>
                </a:solidFill>
                <a:uFill>
                  <a:solidFill>
                    <a:srgbClr val="002F73"/>
                  </a:solidFill>
                </a:uFill>
              </a:defRPr>
            </a:lvl1pPr>
          </a:lstStyle>
          <a:p>
            <a:pPr lvl="0">
              <a:defRPr sz="1800" b="0">
                <a:solidFill>
                  <a:srgbClr val="000000"/>
                </a:solidFill>
                <a:uFillTx/>
              </a:defRPr>
            </a:pPr>
            <a:r>
              <a:rPr sz="2400" b="1">
                <a:solidFill>
                  <a:srgbClr val="002F73"/>
                </a:solidFill>
                <a:uFill>
                  <a:solidFill>
                    <a:srgbClr val="002F73"/>
                  </a:solidFill>
                </a:uFill>
              </a:rPr>
              <a:t>Barriers to addressing uncertainty</a:t>
            </a:r>
          </a:p>
        </p:txBody>
      </p:sp>
      <p:sp>
        <p:nvSpPr>
          <p:cNvPr id="142" name="Shape 142"/>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003679"/>
              </a:buClr>
              <a:buFont typeface="Lucida Sans Demibold Roman"/>
              <a:defRPr>
                <a:uFillTx/>
              </a:defRPr>
            </a:pPr>
            <a:r>
              <a:rPr sz="2000" b="1">
                <a:solidFill>
                  <a:srgbClr val="003679"/>
                </a:solidFill>
                <a:uFill>
                  <a:solidFill>
                    <a:srgbClr val="003679"/>
                  </a:solidFill>
                </a:uFill>
                <a:latin typeface="Lucida Sans Demibold Roman"/>
                <a:ea typeface="Lucida Sans Demibold Roman"/>
                <a:cs typeface="Lucida Sans Demibold Roman"/>
                <a:sym typeface="Lucida Sans Demibold Roman"/>
              </a:rPr>
              <a:t>WHY </a:t>
            </a:r>
            <a:r>
              <a:rPr i="1">
                <a:uFill>
                  <a:solidFill/>
                </a:uFill>
              </a:rPr>
              <a:t>NOT </a:t>
            </a:r>
            <a:r>
              <a:rPr sz="2000" b="1">
                <a:solidFill>
                  <a:srgbClr val="003679"/>
                </a:solidFill>
                <a:uFill>
                  <a:solidFill>
                    <a:srgbClr val="003679"/>
                  </a:solidFill>
                </a:uFill>
                <a:latin typeface="Lucida Sans Demibold Roman"/>
                <a:ea typeface="Lucida Sans Demibold Roman"/>
                <a:cs typeface="Lucida Sans Demibold Roman"/>
                <a:sym typeface="Lucida Sans Demibold Roman"/>
              </a:rPr>
              <a:t>UNCERTAINTY ANALYSIS?</a:t>
            </a:r>
          </a:p>
        </p:txBody>
      </p:sp>
      <p:sp>
        <p:nvSpPr>
          <p:cNvPr id="143" name="Shape 143"/>
          <p:cNvSpPr>
            <a:spLocks noGrp="1"/>
          </p:cNvSpPr>
          <p:nvPr>
            <p:ph type="sldNum" sz="quarter" idx="4294967295"/>
          </p:nvPr>
        </p:nvSpPr>
        <p:spPr>
          <a:xfrm>
            <a:off x="8876258" y="6543675"/>
            <a:ext cx="191542"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23</a:t>
            </a:fld>
            <a:endParaRPr sz="1200">
              <a:uFill>
                <a:solidFill/>
              </a:uFill>
            </a:endParaRPr>
          </a:p>
        </p:txBody>
      </p:sp>
    </p:spTree>
    <p:extLst>
      <p:ext uri="{BB962C8B-B14F-4D97-AF65-F5344CB8AC3E}">
        <p14:creationId xmlns:p14="http://schemas.microsoft.com/office/powerpoint/2010/main" val="930922260"/>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uncertainty typology v3.pdf"/>
          <p:cNvPicPr/>
          <p:nvPr/>
        </p:nvPicPr>
        <p:blipFill>
          <a:blip r:embed="rId3">
            <a:extLst/>
          </a:blip>
          <a:stretch>
            <a:fillRect/>
          </a:stretch>
        </p:blipFill>
        <p:spPr>
          <a:xfrm>
            <a:off x="452715" y="829571"/>
            <a:ext cx="8230435" cy="5689601"/>
          </a:xfrm>
          <a:prstGeom prst="rect">
            <a:avLst/>
          </a:prstGeom>
          <a:ln w="12700">
            <a:miter lim="400000"/>
          </a:ln>
        </p:spPr>
      </p:pic>
      <p:pic>
        <p:nvPicPr>
          <p:cNvPr id="168" name="image1.jpg"/>
          <p:cNvPicPr/>
          <p:nvPr/>
        </p:nvPicPr>
        <p:blipFill>
          <a:blip r:embed="rId4">
            <a:extLst/>
          </a:blip>
          <a:stretch>
            <a:fillRect/>
          </a:stretch>
        </p:blipFill>
        <p:spPr>
          <a:xfrm>
            <a:off x="304803" y="529389"/>
            <a:ext cx="8860364" cy="190501"/>
          </a:xfrm>
          <a:prstGeom prst="rect">
            <a:avLst/>
          </a:prstGeom>
          <a:ln w="12700">
            <a:round/>
          </a:ln>
        </p:spPr>
      </p:pic>
      <p:pic>
        <p:nvPicPr>
          <p:cNvPr id="169" name="image2.jpg"/>
          <p:cNvPicPr/>
          <p:nvPr/>
        </p:nvPicPr>
        <p:blipFill>
          <a:blip r:embed="rId5">
            <a:extLst/>
          </a:blip>
          <a:stretch>
            <a:fillRect/>
          </a:stretch>
        </p:blipFill>
        <p:spPr>
          <a:xfrm>
            <a:off x="123712" y="6563455"/>
            <a:ext cx="1937205" cy="215901"/>
          </a:xfrm>
          <a:prstGeom prst="rect">
            <a:avLst/>
          </a:prstGeom>
          <a:ln w="12700">
            <a:round/>
          </a:ln>
        </p:spPr>
      </p:pic>
      <p:sp>
        <p:nvSpPr>
          <p:cNvPr id="170" name="Shape 170"/>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APPROACHES TO ADDRESSING UNCERTAINTY</a:t>
            </a:r>
          </a:p>
        </p:txBody>
      </p:sp>
      <p:sp>
        <p:nvSpPr>
          <p:cNvPr id="171" name="Shape 171"/>
          <p:cNvSpPr>
            <a:spLocks noGrp="1"/>
          </p:cNvSpPr>
          <p:nvPr>
            <p:ph type="sldNum" sz="quarter" idx="4294967295"/>
          </p:nvPr>
        </p:nvSpPr>
        <p:spPr>
          <a:xfrm>
            <a:off x="8799016" y="6543675"/>
            <a:ext cx="268784"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24</a:t>
            </a:fld>
            <a:endParaRPr sz="1200">
              <a:uFill>
                <a:solidFill/>
              </a:uFill>
            </a:endParaRPr>
          </a:p>
        </p:txBody>
      </p:sp>
      <p:grpSp>
        <p:nvGrpSpPr>
          <p:cNvPr id="175" name="Group 175"/>
          <p:cNvGrpSpPr/>
          <p:nvPr/>
        </p:nvGrpSpPr>
        <p:grpSpPr>
          <a:xfrm>
            <a:off x="685800" y="1346200"/>
            <a:ext cx="3683000" cy="2540001"/>
            <a:chOff x="0" y="-50800"/>
            <a:chExt cx="3682999" cy="2540000"/>
          </a:xfrm>
        </p:grpSpPr>
        <p:sp>
          <p:nvSpPr>
            <p:cNvPr id="172" name="Shape 172"/>
            <p:cNvSpPr/>
            <p:nvPr/>
          </p:nvSpPr>
          <p:spPr>
            <a:xfrm>
              <a:off x="-1" y="495299"/>
              <a:ext cx="1651002" cy="927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63500" cap="flat">
              <a:solidFill>
                <a:srgbClr val="B81200"/>
              </a:solidFill>
              <a:prstDash val="solid"/>
              <a:miter lim="400000"/>
            </a:ln>
            <a:effectLst/>
          </p:spPr>
          <p:txBody>
            <a:bodyPr wrap="square" lIns="38100" tIns="38100" rIns="38100" bIns="38100" numCol="1" anchor="t">
              <a:noAutofit/>
            </a:bodyPr>
            <a:lstStyle/>
            <a:p>
              <a:pPr lvl="0"/>
              <a:endParaRPr/>
            </a:p>
          </p:txBody>
        </p:sp>
        <p:sp>
          <p:nvSpPr>
            <p:cNvPr id="173" name="Shape 173"/>
            <p:cNvSpPr/>
            <p:nvPr/>
          </p:nvSpPr>
          <p:spPr>
            <a:xfrm>
              <a:off x="2031999" y="1562100"/>
              <a:ext cx="1651001" cy="927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63500" cap="flat">
              <a:solidFill>
                <a:srgbClr val="B81200"/>
              </a:solidFill>
              <a:prstDash val="solid"/>
              <a:miter lim="400000"/>
            </a:ln>
            <a:effectLst/>
          </p:spPr>
          <p:txBody>
            <a:bodyPr wrap="square" lIns="38100" tIns="38100" rIns="38100" bIns="38100" numCol="1" anchor="t">
              <a:noAutofit/>
            </a:bodyPr>
            <a:lstStyle/>
            <a:p>
              <a:pPr lvl="0"/>
              <a:endParaRPr/>
            </a:p>
          </p:txBody>
        </p:sp>
        <p:sp>
          <p:nvSpPr>
            <p:cNvPr id="174" name="Shape 174"/>
            <p:cNvSpPr/>
            <p:nvPr/>
          </p:nvSpPr>
          <p:spPr>
            <a:xfrm>
              <a:off x="312842" y="-50800"/>
              <a:ext cx="2555827"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8C0E00"/>
                  </a:solidFill>
                </a:defRPr>
              </a:lvl1pPr>
            </a:lstStyle>
            <a:p>
              <a:pPr lvl="0">
                <a:defRPr sz="1800">
                  <a:solidFill>
                    <a:srgbClr val="000000"/>
                  </a:solidFill>
                  <a:uFillTx/>
                </a:defRPr>
              </a:pPr>
              <a:r>
                <a:rPr sz="2000">
                  <a:solidFill>
                    <a:srgbClr val="8C0E00"/>
                  </a:solidFill>
                  <a:uFill>
                    <a:solidFill/>
                  </a:uFill>
                </a:rPr>
                <a:t>Monte Carlo Simulation</a:t>
              </a:r>
            </a:p>
          </p:txBody>
        </p:sp>
      </p:grpSp>
      <p:grpSp>
        <p:nvGrpSpPr>
          <p:cNvPr id="179" name="Group 179"/>
          <p:cNvGrpSpPr/>
          <p:nvPr/>
        </p:nvGrpSpPr>
        <p:grpSpPr>
          <a:xfrm>
            <a:off x="4775199" y="1358900"/>
            <a:ext cx="3695702" cy="2527301"/>
            <a:chOff x="-76200" y="-38099"/>
            <a:chExt cx="3695700" cy="2527300"/>
          </a:xfrm>
        </p:grpSpPr>
        <p:sp>
          <p:nvSpPr>
            <p:cNvPr id="176" name="Shape 176"/>
            <p:cNvSpPr/>
            <p:nvPr/>
          </p:nvSpPr>
          <p:spPr>
            <a:xfrm>
              <a:off x="1968499" y="495299"/>
              <a:ext cx="1651002" cy="927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63500" cap="flat">
              <a:solidFill>
                <a:srgbClr val="57A048"/>
              </a:solidFill>
              <a:prstDash val="solid"/>
              <a:miter lim="400000"/>
            </a:ln>
            <a:effectLst/>
          </p:spPr>
          <p:txBody>
            <a:bodyPr wrap="square" lIns="38100" tIns="38100" rIns="38100" bIns="38100" numCol="1" anchor="t">
              <a:noAutofit/>
            </a:bodyPr>
            <a:lstStyle/>
            <a:p>
              <a:pPr lvl="0"/>
              <a:endParaRPr/>
            </a:p>
          </p:txBody>
        </p:sp>
        <p:sp>
          <p:nvSpPr>
            <p:cNvPr id="177" name="Shape 177"/>
            <p:cNvSpPr/>
            <p:nvPr/>
          </p:nvSpPr>
          <p:spPr>
            <a:xfrm>
              <a:off x="-76201" y="1562100"/>
              <a:ext cx="1651001" cy="927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63500" cap="flat">
              <a:solidFill>
                <a:srgbClr val="57A048"/>
              </a:solidFill>
              <a:prstDash val="solid"/>
              <a:miter lim="400000"/>
            </a:ln>
            <a:effectLst/>
          </p:spPr>
          <p:txBody>
            <a:bodyPr wrap="square" lIns="38100" tIns="38100" rIns="38100" bIns="38100" numCol="1" anchor="t">
              <a:noAutofit/>
            </a:bodyPr>
            <a:lstStyle/>
            <a:p>
              <a:pPr lvl="0"/>
              <a:endParaRPr/>
            </a:p>
          </p:txBody>
        </p:sp>
        <p:sp>
          <p:nvSpPr>
            <p:cNvPr id="178" name="Shape 178"/>
            <p:cNvSpPr/>
            <p:nvPr/>
          </p:nvSpPr>
          <p:spPr>
            <a:xfrm>
              <a:off x="884342" y="-38100"/>
              <a:ext cx="261498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rgbClr val="157E00"/>
                  </a:solidFill>
                </a:defRPr>
              </a:lvl1pPr>
            </a:lstStyle>
            <a:p>
              <a:pPr lvl="0">
                <a:defRPr sz="1800">
                  <a:solidFill>
                    <a:srgbClr val="000000"/>
                  </a:solidFill>
                  <a:uFillTx/>
                </a:defRPr>
              </a:pPr>
              <a:r>
                <a:rPr sz="2000">
                  <a:solidFill>
                    <a:srgbClr val="157E00"/>
                  </a:solidFill>
                  <a:uFill>
                    <a:solidFill/>
                  </a:uFill>
                </a:rPr>
                <a:t>Non-stochastic methods</a:t>
              </a:r>
            </a:p>
          </p:txBody>
        </p:sp>
      </p:grpSp>
    </p:spTree>
    <p:extLst>
      <p:ext uri="{BB962C8B-B14F-4D97-AF65-F5344CB8AC3E}">
        <p14:creationId xmlns:p14="http://schemas.microsoft.com/office/powerpoint/2010/main" val="1267339012"/>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advAuto="0"/>
      <p:bldP spid="179"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g"/>
          <p:cNvPicPr/>
          <p:nvPr/>
        </p:nvPicPr>
        <p:blipFill>
          <a:blip r:embed="rId2">
            <a:extLst/>
          </a:blip>
          <a:stretch>
            <a:fillRect/>
          </a:stretch>
        </p:blipFill>
        <p:spPr>
          <a:xfrm>
            <a:off x="304803" y="529389"/>
            <a:ext cx="8860364" cy="190501"/>
          </a:xfrm>
          <a:prstGeom prst="rect">
            <a:avLst/>
          </a:prstGeom>
          <a:ln w="12700">
            <a:round/>
          </a:ln>
        </p:spPr>
      </p:pic>
      <p:pic>
        <p:nvPicPr>
          <p:cNvPr id="220" name="image2.jpg"/>
          <p:cNvPicPr/>
          <p:nvPr/>
        </p:nvPicPr>
        <p:blipFill>
          <a:blip r:embed="rId3">
            <a:extLst/>
          </a:blip>
          <a:stretch>
            <a:fillRect/>
          </a:stretch>
        </p:blipFill>
        <p:spPr>
          <a:xfrm>
            <a:off x="123712" y="6563455"/>
            <a:ext cx="1937205" cy="215901"/>
          </a:xfrm>
          <a:prstGeom prst="rect">
            <a:avLst/>
          </a:prstGeom>
          <a:ln w="12700">
            <a:round/>
          </a:ln>
        </p:spPr>
      </p:pic>
      <p:sp>
        <p:nvSpPr>
          <p:cNvPr id="221" name="Shape 221"/>
          <p:cNvSpPr/>
          <p:nvPr/>
        </p:nvSpPr>
        <p:spPr>
          <a:xfrm>
            <a:off x="703431" y="1929228"/>
            <a:ext cx="3568701" cy="1549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Generate input parameters</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Run on computing cluster</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Collect results into database</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Analyze results</a:t>
            </a:r>
          </a:p>
        </p:txBody>
      </p:sp>
      <p:sp>
        <p:nvSpPr>
          <p:cNvPr id="222" name="Shape 222"/>
          <p:cNvSpPr/>
          <p:nvPr/>
        </p:nvSpPr>
        <p:spPr>
          <a:xfrm>
            <a:off x="508000" y="1524000"/>
            <a:ext cx="3637335"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buClr>
                <a:srgbClr val="002F73"/>
              </a:buClr>
              <a:buFont typeface="Lucida Sans Demibold Roman"/>
              <a:defRPr b="1">
                <a:solidFill>
                  <a:srgbClr val="002F73"/>
                </a:solidFill>
                <a:uFill>
                  <a:solidFill>
                    <a:srgbClr val="002F73"/>
                  </a:solidFill>
                </a:uFill>
                <a:latin typeface="Lucida Sans Demibold Roman"/>
                <a:ea typeface="Lucida Sans Demibold Roman"/>
                <a:cs typeface="Lucida Sans Demibold Roman"/>
                <a:sym typeface="Lucida Sans Demibold Roman"/>
              </a:defRPr>
            </a:lvl1pPr>
          </a:lstStyle>
          <a:p>
            <a:pPr lvl="0">
              <a:defRPr b="0">
                <a:solidFill>
                  <a:srgbClr val="000000"/>
                </a:solidFill>
                <a:uFillTx/>
              </a:defRPr>
            </a:pPr>
            <a:r>
              <a:rPr b="1">
                <a:solidFill>
                  <a:srgbClr val="002F73"/>
                </a:solidFill>
                <a:uFill>
                  <a:solidFill>
                    <a:srgbClr val="002F73"/>
                  </a:solidFill>
                </a:uFill>
              </a:rPr>
              <a:t>Features in common with MCS</a:t>
            </a:r>
          </a:p>
        </p:txBody>
      </p:sp>
      <p:sp>
        <p:nvSpPr>
          <p:cNvPr id="223" name="Shape 223"/>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buClr>
                <a:srgbClr val="003679"/>
              </a:buClr>
              <a:buFont typeface="Lucida Sans Demibold Roman"/>
              <a:defRPr>
                <a:uFillTx/>
              </a:defRPr>
            </a:pPr>
            <a:r>
              <a:rPr b="1">
                <a:solidFill>
                  <a:srgbClr val="003679"/>
                </a:solidFill>
                <a:uFill>
                  <a:solidFill>
                    <a:srgbClr val="003679"/>
                  </a:solidFill>
                </a:uFill>
                <a:latin typeface="Lucida Sans Demibold Roman"/>
                <a:ea typeface="Lucida Sans Demibold Roman"/>
                <a:cs typeface="Lucida Sans Demibold Roman"/>
                <a:sym typeface="Lucida Sans Demibold Roman"/>
              </a:rPr>
              <a:t>MONTE CARLO SIMULATION </a:t>
            </a:r>
            <a:r>
              <a:rPr sz="2000" b="1">
                <a:solidFill>
                  <a:srgbClr val="003679"/>
                </a:solidFill>
                <a:uFill>
                  <a:solidFill>
                    <a:srgbClr val="003679"/>
                  </a:solidFill>
                </a:uFill>
                <a:latin typeface="Lucida Sans Demibold Roman"/>
                <a:ea typeface="Lucida Sans Demibold Roman"/>
                <a:cs typeface="Lucida Sans Demibold Roman"/>
                <a:sym typeface="Lucida Sans Demibold Roman"/>
              </a:rPr>
              <a:t>➡</a:t>
            </a:r>
            <a:r>
              <a:rPr b="1">
                <a:solidFill>
                  <a:srgbClr val="003679"/>
                </a:solidFill>
                <a:uFill>
                  <a:solidFill>
                    <a:srgbClr val="003679"/>
                  </a:solidFill>
                </a:uFill>
                <a:latin typeface="Lucida Sans Demibold Roman"/>
                <a:ea typeface="Lucida Sans Demibold Roman"/>
                <a:cs typeface="Lucida Sans Demibold Roman"/>
                <a:sym typeface="Lucida Sans Demibold Roman"/>
              </a:rPr>
              <a:t> ROBUST DECISION-MAKING</a:t>
            </a:r>
          </a:p>
        </p:txBody>
      </p:sp>
      <p:sp>
        <p:nvSpPr>
          <p:cNvPr id="224" name="Shape 224"/>
          <p:cNvSpPr>
            <a:spLocks noGrp="1"/>
          </p:cNvSpPr>
          <p:nvPr>
            <p:ph type="sldNum" sz="quarter" idx="4294967295"/>
          </p:nvPr>
        </p:nvSpPr>
        <p:spPr>
          <a:xfrm>
            <a:off x="8799016" y="6543675"/>
            <a:ext cx="268784"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25</a:t>
            </a:fld>
            <a:endParaRPr sz="1200">
              <a:uFill>
                <a:solidFill/>
              </a:uFill>
            </a:endParaRPr>
          </a:p>
        </p:txBody>
      </p:sp>
      <p:grpSp>
        <p:nvGrpSpPr>
          <p:cNvPr id="227" name="Group 227"/>
          <p:cNvGrpSpPr/>
          <p:nvPr/>
        </p:nvGrpSpPr>
        <p:grpSpPr>
          <a:xfrm>
            <a:off x="4707383" y="1320696"/>
            <a:ext cx="3966717" cy="4216505"/>
            <a:chOff x="0" y="0"/>
            <a:chExt cx="3966716" cy="4216503"/>
          </a:xfrm>
        </p:grpSpPr>
        <p:pic>
          <p:nvPicPr>
            <p:cNvPr id="225" name="SetWidth230-Magellan1.jpg"/>
            <p:cNvPicPr/>
            <p:nvPr/>
          </p:nvPicPr>
          <p:blipFill>
            <a:blip r:embed="rId4">
              <a:extLst/>
            </a:blip>
            <a:stretch>
              <a:fillRect/>
            </a:stretch>
          </p:blipFill>
          <p:spPr>
            <a:xfrm>
              <a:off x="0" y="0"/>
              <a:ext cx="3962400" cy="3927945"/>
            </a:xfrm>
            <a:prstGeom prst="rect">
              <a:avLst/>
            </a:prstGeom>
            <a:ln w="12700" cap="flat">
              <a:noFill/>
              <a:miter lim="400000"/>
            </a:ln>
            <a:effectLst/>
          </p:spPr>
        </p:pic>
        <p:sp>
          <p:nvSpPr>
            <p:cNvPr id="226" name="Shape 226"/>
            <p:cNvSpPr/>
            <p:nvPr/>
          </p:nvSpPr>
          <p:spPr>
            <a:xfrm>
              <a:off x="4316" y="3962503"/>
              <a:ext cx="396240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algn="ctr">
                <a:defRPr sz="1200">
                  <a:solidFill>
                    <a:srgbClr val="124674"/>
                  </a:solidFill>
                  <a:uFill>
                    <a:solidFill>
                      <a:srgbClr val="124674"/>
                    </a:solidFill>
                  </a:uFill>
                </a:defRPr>
              </a:lvl1pPr>
            </a:lstStyle>
            <a:p>
              <a:pPr lvl="0">
                <a:defRPr sz="1800">
                  <a:solidFill>
                    <a:srgbClr val="000000"/>
                  </a:solidFill>
                  <a:uFillTx/>
                </a:defRPr>
              </a:pPr>
              <a:r>
                <a:rPr sz="1200">
                  <a:solidFill>
                    <a:srgbClr val="124674"/>
                  </a:solidFill>
                  <a:uFill>
                    <a:solidFill>
                      <a:srgbClr val="124674"/>
                    </a:solidFill>
                  </a:uFill>
                </a:rPr>
                <a:t>High-speed parallel computing system at NERSC.gov</a:t>
              </a:r>
            </a:p>
          </p:txBody>
        </p:sp>
      </p:grpSp>
      <p:sp>
        <p:nvSpPr>
          <p:cNvPr id="228" name="Shape 228"/>
          <p:cNvSpPr/>
          <p:nvPr/>
        </p:nvSpPr>
        <p:spPr>
          <a:xfrm>
            <a:off x="698500" y="4191000"/>
            <a:ext cx="3568700" cy="11430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Non-probabilistic methods</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PRIM or similar analysis</a:t>
            </a:r>
          </a:p>
          <a:p>
            <a:pPr marL="285750" lvl="0" indent="-285750">
              <a:lnSpc>
                <a:spcPct val="150000"/>
              </a:lnSpc>
              <a:buClr>
                <a:srgbClr val="002F73"/>
              </a:buClr>
              <a:buSzPct val="100000"/>
              <a:buFont typeface="Arial"/>
              <a:buChar char="•"/>
              <a:defRPr>
                <a:uFillTx/>
              </a:defRPr>
            </a:pPr>
            <a:r>
              <a:rPr>
                <a:solidFill>
                  <a:srgbClr val="002F73"/>
                </a:solidFill>
                <a:uFill>
                  <a:solidFill>
                    <a:srgbClr val="002F73"/>
                  </a:solidFill>
                </a:uFill>
                <a:latin typeface="Lucida Sans Regular"/>
                <a:ea typeface="Lucida Sans Regular"/>
                <a:cs typeface="Lucida Sans Regular"/>
                <a:sym typeface="Lucida Sans Regular"/>
              </a:rPr>
              <a:t>Visualization features</a:t>
            </a:r>
          </a:p>
        </p:txBody>
      </p:sp>
      <p:sp>
        <p:nvSpPr>
          <p:cNvPr id="229" name="Shape 229"/>
          <p:cNvSpPr/>
          <p:nvPr/>
        </p:nvSpPr>
        <p:spPr>
          <a:xfrm>
            <a:off x="508000" y="3784600"/>
            <a:ext cx="2958679"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buClr>
                <a:srgbClr val="002F73"/>
              </a:buClr>
              <a:buFont typeface="Lucida Sans Demibold Roman"/>
              <a:defRPr b="1">
                <a:solidFill>
                  <a:srgbClr val="002F73"/>
                </a:solidFill>
                <a:uFill>
                  <a:solidFill>
                    <a:srgbClr val="002F73"/>
                  </a:solidFill>
                </a:uFill>
                <a:latin typeface="Lucida Sans Demibold Roman"/>
                <a:ea typeface="Lucida Sans Demibold Roman"/>
                <a:cs typeface="Lucida Sans Demibold Roman"/>
                <a:sym typeface="Lucida Sans Demibold Roman"/>
              </a:defRPr>
            </a:lvl1pPr>
          </a:lstStyle>
          <a:p>
            <a:pPr lvl="0">
              <a:defRPr b="0">
                <a:solidFill>
                  <a:srgbClr val="000000"/>
                </a:solidFill>
                <a:uFillTx/>
              </a:defRPr>
            </a:pPr>
            <a:r>
              <a:rPr b="1">
                <a:solidFill>
                  <a:srgbClr val="002F73"/>
                </a:solidFill>
                <a:uFill>
                  <a:solidFill>
                    <a:srgbClr val="002F73"/>
                  </a:solidFill>
                </a:uFill>
              </a:rPr>
              <a:t>Additional requirements</a:t>
            </a:r>
          </a:p>
        </p:txBody>
      </p:sp>
    </p:spTree>
    <p:extLst>
      <p:ext uri="{BB962C8B-B14F-4D97-AF65-F5344CB8AC3E}">
        <p14:creationId xmlns:p14="http://schemas.microsoft.com/office/powerpoint/2010/main" val="853475619"/>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1.jpg"/>
          <p:cNvPicPr/>
          <p:nvPr/>
        </p:nvPicPr>
        <p:blipFill>
          <a:blip r:embed="rId3">
            <a:extLst/>
          </a:blip>
          <a:stretch>
            <a:fillRect/>
          </a:stretch>
        </p:blipFill>
        <p:spPr>
          <a:xfrm>
            <a:off x="304803" y="529389"/>
            <a:ext cx="8860364" cy="190501"/>
          </a:xfrm>
          <a:prstGeom prst="rect">
            <a:avLst/>
          </a:prstGeom>
          <a:ln w="12700">
            <a:round/>
          </a:ln>
        </p:spPr>
      </p:pic>
      <p:pic>
        <p:nvPicPr>
          <p:cNvPr id="184" name="image2.jpg"/>
          <p:cNvPicPr/>
          <p:nvPr/>
        </p:nvPicPr>
        <p:blipFill>
          <a:blip r:embed="rId4">
            <a:extLst/>
          </a:blip>
          <a:stretch>
            <a:fillRect/>
          </a:stretch>
        </p:blipFill>
        <p:spPr>
          <a:xfrm>
            <a:off x="123712" y="6563455"/>
            <a:ext cx="1937205" cy="215901"/>
          </a:xfrm>
          <a:prstGeom prst="rect">
            <a:avLst/>
          </a:prstGeom>
          <a:ln w="12700">
            <a:round/>
          </a:ln>
        </p:spPr>
      </p:pic>
      <p:sp>
        <p:nvSpPr>
          <p:cNvPr id="185" name="Shape 185"/>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ROBUST DECISION-MAKING</a:t>
            </a:r>
          </a:p>
        </p:txBody>
      </p:sp>
      <p:sp>
        <p:nvSpPr>
          <p:cNvPr id="186" name="Shape 186"/>
          <p:cNvSpPr>
            <a:spLocks noGrp="1"/>
          </p:cNvSpPr>
          <p:nvPr>
            <p:ph type="sldNum" sz="quarter" idx="4294967295"/>
          </p:nvPr>
        </p:nvSpPr>
        <p:spPr>
          <a:xfrm>
            <a:off x="8876258" y="6543675"/>
            <a:ext cx="191542"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26</a:t>
            </a:fld>
            <a:endParaRPr sz="1200">
              <a:uFill>
                <a:solidFill/>
              </a:uFill>
            </a:endParaRPr>
          </a:p>
        </p:txBody>
      </p:sp>
      <p:pic>
        <p:nvPicPr>
          <p:cNvPr id="187" name="Lempert book.jpg"/>
          <p:cNvPicPr/>
          <p:nvPr/>
        </p:nvPicPr>
        <p:blipFill>
          <a:blip r:embed="rId5">
            <a:extLst/>
          </a:blip>
          <a:stretch>
            <a:fillRect/>
          </a:stretch>
        </p:blipFill>
        <p:spPr>
          <a:xfrm>
            <a:off x="276522" y="1044447"/>
            <a:ext cx="3223916" cy="4769106"/>
          </a:xfrm>
          <a:prstGeom prst="rect">
            <a:avLst/>
          </a:prstGeom>
          <a:ln w="12700">
            <a:miter lim="400000"/>
          </a:ln>
        </p:spPr>
      </p:pic>
      <p:sp>
        <p:nvSpPr>
          <p:cNvPr id="188" name="Shape 188"/>
          <p:cNvSpPr>
            <a:spLocks noGrp="1"/>
          </p:cNvSpPr>
          <p:nvPr>
            <p:ph type="body" idx="4294967295"/>
          </p:nvPr>
        </p:nvSpPr>
        <p:spPr>
          <a:xfrm>
            <a:off x="3542754" y="1151929"/>
            <a:ext cx="5241182" cy="4554142"/>
          </a:xfrm>
          <a:prstGeom prst="rect">
            <a:avLst/>
          </a:prstGeom>
        </p:spPr>
        <p:txBody>
          <a:bodyPr lIns="0" tIns="0" rIns="0" bIns="0">
            <a:normAutofit lnSpcReduction="10000"/>
          </a:bodyPr>
          <a:lstStyle/>
          <a:p>
            <a:pPr marL="717550" lvl="0" indent="-400050" defTabSz="584200">
              <a:spcBef>
                <a:spcPts val="2400"/>
              </a:spcBef>
              <a:buSzPct val="171000"/>
              <a:defRPr sz="1800"/>
            </a:pPr>
            <a:r>
              <a:rPr sz="2800" dirty="0">
                <a:solidFill>
                  <a:srgbClr val="164F86"/>
                </a:solidFill>
              </a:rPr>
              <a:t>Addresses “deep” uncertainties</a:t>
            </a:r>
          </a:p>
          <a:p>
            <a:pPr marL="1162050" lvl="1" indent="-400050" defTabSz="584200">
              <a:spcBef>
                <a:spcPts val="2400"/>
              </a:spcBef>
              <a:buSzPct val="171000"/>
              <a:defRPr sz="1800"/>
            </a:pPr>
            <a:r>
              <a:rPr sz="2800" dirty="0">
                <a:solidFill>
                  <a:srgbClr val="164F86"/>
                </a:solidFill>
              </a:rPr>
              <a:t>Disagreement about model form, probabilities, value-based judgments</a:t>
            </a:r>
          </a:p>
          <a:p>
            <a:pPr marL="717550" lvl="0" indent="-400050" defTabSz="584200">
              <a:spcBef>
                <a:spcPts val="2400"/>
              </a:spcBef>
              <a:buSzPct val="171000"/>
              <a:defRPr sz="1800"/>
            </a:pPr>
            <a:r>
              <a:rPr sz="2800" dirty="0">
                <a:solidFill>
                  <a:srgbClr val="FF0000"/>
                </a:solidFill>
              </a:rPr>
              <a:t>Focus is </a:t>
            </a:r>
            <a:r>
              <a:rPr sz="2800" b="1" dirty="0">
                <a:solidFill>
                  <a:srgbClr val="FF0000"/>
                </a:solidFill>
              </a:rPr>
              <a:t>robustness</a:t>
            </a:r>
            <a:r>
              <a:rPr sz="2800" dirty="0">
                <a:solidFill>
                  <a:srgbClr val="FF0000"/>
                </a:solidFill>
              </a:rPr>
              <a:t> rather than optimization or prediction</a:t>
            </a:r>
          </a:p>
          <a:p>
            <a:pPr marL="717550" lvl="0" indent="-400050" defTabSz="584200">
              <a:spcBef>
                <a:spcPts val="2400"/>
              </a:spcBef>
              <a:buSzPct val="171000"/>
              <a:defRPr sz="1800"/>
            </a:pPr>
            <a:r>
              <a:rPr sz="2800" dirty="0">
                <a:solidFill>
                  <a:srgbClr val="164F86"/>
                </a:solidFill>
              </a:rPr>
              <a:t>Model is used to explore the parameter space</a:t>
            </a:r>
          </a:p>
        </p:txBody>
      </p:sp>
    </p:spTree>
    <p:extLst>
      <p:ext uri="{BB962C8B-B14F-4D97-AF65-F5344CB8AC3E}">
        <p14:creationId xmlns:p14="http://schemas.microsoft.com/office/powerpoint/2010/main" val="3167389567"/>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1.jpg"/>
          <p:cNvPicPr/>
          <p:nvPr/>
        </p:nvPicPr>
        <p:blipFill>
          <a:blip r:embed="rId3">
            <a:extLst/>
          </a:blip>
          <a:stretch>
            <a:fillRect/>
          </a:stretch>
        </p:blipFill>
        <p:spPr>
          <a:xfrm>
            <a:off x="304803" y="529389"/>
            <a:ext cx="8860364" cy="190501"/>
          </a:xfrm>
          <a:prstGeom prst="rect">
            <a:avLst/>
          </a:prstGeom>
          <a:ln w="12700">
            <a:round/>
          </a:ln>
        </p:spPr>
      </p:pic>
      <p:pic>
        <p:nvPicPr>
          <p:cNvPr id="193" name="image2.jpg"/>
          <p:cNvPicPr/>
          <p:nvPr/>
        </p:nvPicPr>
        <p:blipFill>
          <a:blip r:embed="rId4">
            <a:extLst/>
          </a:blip>
          <a:stretch>
            <a:fillRect/>
          </a:stretch>
        </p:blipFill>
        <p:spPr>
          <a:xfrm>
            <a:off x="123712" y="6563455"/>
            <a:ext cx="1937205" cy="215901"/>
          </a:xfrm>
          <a:prstGeom prst="rect">
            <a:avLst/>
          </a:prstGeom>
          <a:ln w="12700">
            <a:round/>
          </a:ln>
        </p:spPr>
      </p:pic>
      <p:sp>
        <p:nvSpPr>
          <p:cNvPr id="194" name="Shape 194"/>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ROBUST DECISION-MAKING: “XLRM” Framework</a:t>
            </a:r>
          </a:p>
        </p:txBody>
      </p:sp>
      <p:sp>
        <p:nvSpPr>
          <p:cNvPr id="195" name="Shape 195"/>
          <p:cNvSpPr>
            <a:spLocks noGrp="1"/>
          </p:cNvSpPr>
          <p:nvPr>
            <p:ph type="sldNum" sz="quarter" idx="4294967295"/>
          </p:nvPr>
        </p:nvSpPr>
        <p:spPr>
          <a:xfrm>
            <a:off x="8758832" y="6543675"/>
            <a:ext cx="308968" cy="2921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27</a:t>
            </a:fld>
            <a:endParaRPr sz="1200">
              <a:uFill>
                <a:solidFill/>
              </a:uFill>
            </a:endParaRPr>
          </a:p>
        </p:txBody>
      </p:sp>
      <p:sp>
        <p:nvSpPr>
          <p:cNvPr id="196" name="Shape 196"/>
          <p:cNvSpPr/>
          <p:nvPr/>
        </p:nvSpPr>
        <p:spPr>
          <a:xfrm>
            <a:off x="762000" y="1206500"/>
            <a:ext cx="3429000" cy="1003300"/>
          </a:xfrm>
          <a:prstGeom prst="rect">
            <a:avLst/>
          </a:prstGeom>
          <a:solidFill>
            <a:srgbClr val="E8EFE8"/>
          </a:solidFill>
          <a:ln w="127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0" algn="ctr">
              <a:defRPr>
                <a:uFillTx/>
              </a:defRPr>
            </a:pPr>
            <a:r>
              <a:rPr sz="2200" b="1">
                <a:solidFill>
                  <a:srgbClr val="124672"/>
                </a:solidFill>
                <a:uFill>
                  <a:solidFill>
                    <a:srgbClr val="124672"/>
                  </a:solidFill>
                </a:uFill>
              </a:rPr>
              <a:t>Uncertain Factors (X)</a:t>
            </a:r>
          </a:p>
          <a:p>
            <a:pPr lvl="0" algn="ctr">
              <a:defRPr>
                <a:uFillTx/>
              </a:defRPr>
            </a:pPr>
            <a:r>
              <a:rPr>
                <a:solidFill>
                  <a:srgbClr val="124672"/>
                </a:solidFill>
                <a:uFill>
                  <a:solidFill>
                    <a:srgbClr val="124672"/>
                  </a:solidFill>
                </a:uFill>
              </a:rPr>
              <a:t>Well-defined distributions</a:t>
            </a:r>
          </a:p>
          <a:p>
            <a:pPr lvl="0" algn="ctr">
              <a:defRPr>
                <a:uFillTx/>
              </a:defRPr>
            </a:pPr>
            <a:r>
              <a:rPr>
                <a:solidFill>
                  <a:srgbClr val="124672"/>
                </a:solidFill>
                <a:uFill>
                  <a:solidFill>
                    <a:srgbClr val="124672"/>
                  </a:solidFill>
                </a:uFill>
              </a:rPr>
              <a:t>Deep uncertainties</a:t>
            </a:r>
          </a:p>
        </p:txBody>
      </p:sp>
      <p:sp>
        <p:nvSpPr>
          <p:cNvPr id="197" name="Shape 197"/>
          <p:cNvSpPr/>
          <p:nvPr/>
        </p:nvSpPr>
        <p:spPr>
          <a:xfrm>
            <a:off x="2984500" y="4889500"/>
            <a:ext cx="3429000" cy="1003300"/>
          </a:xfrm>
          <a:prstGeom prst="rect">
            <a:avLst/>
          </a:prstGeom>
          <a:solidFill>
            <a:srgbClr val="E8EFE8"/>
          </a:solidFill>
          <a:ln w="127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0" algn="ctr">
              <a:defRPr>
                <a:uFillTx/>
              </a:defRPr>
            </a:pPr>
            <a:r>
              <a:rPr sz="2200" b="1">
                <a:solidFill>
                  <a:srgbClr val="124672"/>
                </a:solidFill>
                <a:uFill>
                  <a:solidFill>
                    <a:srgbClr val="124672"/>
                  </a:solidFill>
                </a:uFill>
              </a:rPr>
              <a:t>Performance metrics (M)</a:t>
            </a:r>
          </a:p>
          <a:p>
            <a:pPr lvl="0" algn="ctr">
              <a:defRPr>
                <a:uFillTx/>
              </a:defRPr>
            </a:pPr>
            <a:r>
              <a:rPr>
                <a:solidFill>
                  <a:srgbClr val="124672"/>
                </a:solidFill>
                <a:uFill>
                  <a:solidFill>
                    <a:srgbClr val="124672"/>
                  </a:solidFill>
                </a:uFill>
              </a:rPr>
              <a:t>Gauge policy performance</a:t>
            </a:r>
          </a:p>
          <a:p>
            <a:pPr lvl="0" algn="ctr">
              <a:defRPr>
                <a:uFillTx/>
              </a:defRPr>
            </a:pPr>
            <a:r>
              <a:rPr>
                <a:solidFill>
                  <a:srgbClr val="124672"/>
                </a:solidFill>
                <a:uFill>
                  <a:solidFill>
                    <a:srgbClr val="124672"/>
                  </a:solidFill>
                </a:uFill>
              </a:rPr>
              <a:t>Single or multiple-attribute</a:t>
            </a:r>
          </a:p>
        </p:txBody>
      </p:sp>
      <p:sp>
        <p:nvSpPr>
          <p:cNvPr id="198" name="Shape 198"/>
          <p:cNvSpPr/>
          <p:nvPr/>
        </p:nvSpPr>
        <p:spPr>
          <a:xfrm>
            <a:off x="2844800" y="3048000"/>
            <a:ext cx="3429000" cy="1003300"/>
          </a:xfrm>
          <a:prstGeom prst="rect">
            <a:avLst/>
          </a:prstGeom>
          <a:solidFill>
            <a:srgbClr val="E8EFE8"/>
          </a:solidFill>
          <a:ln w="127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0" algn="ctr">
              <a:defRPr>
                <a:uFillTx/>
              </a:defRPr>
            </a:pPr>
            <a:r>
              <a:rPr sz="2200" b="1">
                <a:solidFill>
                  <a:srgbClr val="124672"/>
                </a:solidFill>
                <a:uFill>
                  <a:solidFill>
                    <a:srgbClr val="124672"/>
                  </a:solidFill>
                </a:uFill>
              </a:rPr>
              <a:t>Model relationships (R)</a:t>
            </a:r>
          </a:p>
          <a:p>
            <a:pPr lvl="0" algn="ctr">
              <a:defRPr>
                <a:uFillTx/>
              </a:defRPr>
            </a:pPr>
            <a:r>
              <a:rPr>
                <a:solidFill>
                  <a:srgbClr val="124672"/>
                </a:solidFill>
                <a:uFill>
                  <a:solidFill>
                    <a:srgbClr val="124672"/>
                  </a:solidFill>
                </a:uFill>
              </a:rPr>
              <a:t>Links among </a:t>
            </a:r>
            <a:r>
              <a:rPr i="1">
                <a:solidFill>
                  <a:srgbClr val="124672"/>
                </a:solidFill>
                <a:uFill>
                  <a:solidFill>
                    <a:srgbClr val="124672"/>
                  </a:solidFill>
                </a:uFill>
              </a:rPr>
              <a:t>X</a:t>
            </a:r>
            <a:r>
              <a:rPr>
                <a:solidFill>
                  <a:srgbClr val="124672"/>
                </a:solidFill>
                <a:uFill>
                  <a:solidFill>
                    <a:srgbClr val="124672"/>
                  </a:solidFill>
                </a:uFill>
              </a:rPr>
              <a:t>s, </a:t>
            </a:r>
            <a:r>
              <a:rPr i="1">
                <a:solidFill>
                  <a:srgbClr val="124672"/>
                </a:solidFill>
                <a:uFill>
                  <a:solidFill>
                    <a:srgbClr val="124672"/>
                  </a:solidFill>
                </a:uFill>
              </a:rPr>
              <a:t>L</a:t>
            </a:r>
            <a:r>
              <a:rPr>
                <a:solidFill>
                  <a:srgbClr val="124672"/>
                </a:solidFill>
                <a:uFill>
                  <a:solidFill>
                    <a:srgbClr val="124672"/>
                  </a:solidFill>
                </a:uFill>
              </a:rPr>
              <a:t>s, and </a:t>
            </a:r>
            <a:r>
              <a:rPr i="1">
                <a:solidFill>
                  <a:srgbClr val="124672"/>
                </a:solidFill>
                <a:uFill>
                  <a:solidFill>
                    <a:srgbClr val="124672"/>
                  </a:solidFill>
                </a:uFill>
              </a:rPr>
              <a:t>M</a:t>
            </a:r>
            <a:r>
              <a:rPr>
                <a:solidFill>
                  <a:srgbClr val="124672"/>
                </a:solidFill>
                <a:uFill>
                  <a:solidFill>
                    <a:srgbClr val="124672"/>
                  </a:solidFill>
                </a:uFill>
              </a:rPr>
              <a:t>s</a:t>
            </a:r>
          </a:p>
          <a:p>
            <a:pPr lvl="0" algn="ctr">
              <a:defRPr>
                <a:uFillTx/>
              </a:defRPr>
            </a:pPr>
            <a:r>
              <a:rPr>
                <a:solidFill>
                  <a:srgbClr val="124672"/>
                </a:solidFill>
                <a:uFill>
                  <a:solidFill>
                    <a:srgbClr val="124672"/>
                  </a:solidFill>
                </a:uFill>
              </a:rPr>
              <a:t>Model equations</a:t>
            </a:r>
          </a:p>
        </p:txBody>
      </p:sp>
      <p:sp>
        <p:nvSpPr>
          <p:cNvPr id="199" name="Shape 199"/>
          <p:cNvSpPr/>
          <p:nvPr/>
        </p:nvSpPr>
        <p:spPr>
          <a:xfrm>
            <a:off x="4940300" y="1206500"/>
            <a:ext cx="3429000" cy="1003300"/>
          </a:xfrm>
          <a:prstGeom prst="rect">
            <a:avLst/>
          </a:prstGeom>
          <a:solidFill>
            <a:srgbClr val="E8EFE8"/>
          </a:solidFill>
          <a:ln w="127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0" algn="ctr">
              <a:defRPr>
                <a:uFillTx/>
              </a:defRPr>
            </a:pPr>
            <a:r>
              <a:rPr sz="2200" b="1">
                <a:solidFill>
                  <a:srgbClr val="124672"/>
                </a:solidFill>
                <a:uFill>
                  <a:solidFill>
                    <a:srgbClr val="124672"/>
                  </a:solidFill>
                </a:uFill>
              </a:rPr>
              <a:t>Policy Levers (L)</a:t>
            </a:r>
          </a:p>
          <a:p>
            <a:pPr lvl="0" algn="ctr">
              <a:defRPr>
                <a:uFillTx/>
              </a:defRPr>
            </a:pPr>
            <a:r>
              <a:rPr>
                <a:solidFill>
                  <a:srgbClr val="124672"/>
                </a:solidFill>
                <a:uFill>
                  <a:solidFill>
                    <a:srgbClr val="124672"/>
                  </a:solidFill>
                </a:uFill>
              </a:rPr>
              <a:t>Actions that modify the system</a:t>
            </a:r>
          </a:p>
          <a:p>
            <a:pPr lvl="0" algn="ctr">
              <a:defRPr>
                <a:uFillTx/>
              </a:defRPr>
            </a:pPr>
            <a:r>
              <a:rPr>
                <a:solidFill>
                  <a:srgbClr val="124672"/>
                </a:solidFill>
                <a:uFill>
                  <a:solidFill>
                    <a:srgbClr val="124672"/>
                  </a:solidFill>
                </a:uFill>
              </a:rPr>
              <a:t>Potential strategies to explore</a:t>
            </a:r>
          </a:p>
        </p:txBody>
      </p:sp>
      <p:sp>
        <p:nvSpPr>
          <p:cNvPr id="200" name="Shape 200"/>
          <p:cNvSpPr/>
          <p:nvPr/>
        </p:nvSpPr>
        <p:spPr>
          <a:xfrm flipV="1">
            <a:off x="3809285" y="2218412"/>
            <a:ext cx="1" cy="839685"/>
          </a:xfrm>
          <a:prstGeom prst="line">
            <a:avLst/>
          </a:prstGeom>
          <a:ln w="38100">
            <a:solidFill/>
            <a:miter lim="400000"/>
            <a:headEnd type="stealth"/>
          </a:ln>
        </p:spPr>
        <p:txBody>
          <a:bodyPr lIns="0" tIns="0" rIns="0" bIns="0"/>
          <a:lstStyle/>
          <a:p>
            <a:pPr lvl="0" defTabSz="457200">
              <a:buClrTx/>
              <a:defRPr sz="1200">
                <a:uFillTx/>
                <a:latin typeface="Helvetica"/>
                <a:ea typeface="Helvetica"/>
                <a:cs typeface="Helvetica"/>
                <a:sym typeface="Helvetica"/>
              </a:defRPr>
            </a:pPr>
            <a:endParaRPr/>
          </a:p>
        </p:txBody>
      </p:sp>
      <p:sp>
        <p:nvSpPr>
          <p:cNvPr id="201" name="Shape 201"/>
          <p:cNvSpPr/>
          <p:nvPr/>
        </p:nvSpPr>
        <p:spPr>
          <a:xfrm flipV="1">
            <a:off x="5334000" y="2222500"/>
            <a:ext cx="0" cy="839685"/>
          </a:xfrm>
          <a:prstGeom prst="line">
            <a:avLst/>
          </a:prstGeom>
          <a:ln w="38100">
            <a:solidFill/>
            <a:miter lim="400000"/>
            <a:headEnd type="stealth"/>
          </a:ln>
        </p:spPr>
        <p:txBody>
          <a:bodyPr lIns="0" tIns="0" rIns="0" bIns="0"/>
          <a:lstStyle/>
          <a:p>
            <a:pPr lvl="0" defTabSz="457200">
              <a:buClrTx/>
              <a:defRPr sz="1200">
                <a:uFillTx/>
                <a:latin typeface="Helvetica"/>
                <a:ea typeface="Helvetica"/>
                <a:cs typeface="Helvetica"/>
                <a:sym typeface="Helvetica"/>
              </a:defRPr>
            </a:pPr>
            <a:endParaRPr/>
          </a:p>
        </p:txBody>
      </p:sp>
      <p:sp>
        <p:nvSpPr>
          <p:cNvPr id="202" name="Shape 202"/>
          <p:cNvSpPr/>
          <p:nvPr/>
        </p:nvSpPr>
        <p:spPr>
          <a:xfrm flipV="1">
            <a:off x="4572000" y="4038600"/>
            <a:ext cx="0" cy="839685"/>
          </a:xfrm>
          <a:prstGeom prst="line">
            <a:avLst/>
          </a:prstGeom>
          <a:ln w="38100">
            <a:solidFill/>
            <a:miter lim="400000"/>
            <a:headEnd type="stealth"/>
          </a:ln>
        </p:spPr>
        <p:txBody>
          <a:bodyPr lIns="0" tIns="0" rIns="0" bIns="0"/>
          <a:lstStyle/>
          <a:p>
            <a:pPr lvl="0" defTabSz="457200">
              <a:buClrTx/>
              <a:defRPr sz="1200">
                <a:uFillTx/>
                <a:latin typeface="Helvetica"/>
                <a:ea typeface="Helvetica"/>
                <a:cs typeface="Helvetica"/>
                <a:sym typeface="Helvetica"/>
              </a:defRPr>
            </a:pPr>
            <a:endParaRPr/>
          </a:p>
        </p:txBody>
      </p:sp>
      <p:sp>
        <p:nvSpPr>
          <p:cNvPr id="203" name="Shape 203"/>
          <p:cNvSpPr/>
          <p:nvPr/>
        </p:nvSpPr>
        <p:spPr>
          <a:xfrm>
            <a:off x="1930400" y="2451100"/>
            <a:ext cx="1856086" cy="355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i="1"/>
            </a:lvl1pPr>
          </a:lstStyle>
          <a:p>
            <a:pPr lvl="0">
              <a:defRPr i="0">
                <a:uFillTx/>
              </a:defRPr>
            </a:pPr>
            <a:r>
              <a:rPr i="1">
                <a:uFill>
                  <a:solidFill/>
                </a:uFill>
              </a:rPr>
              <a:t>Alternative Futures</a:t>
            </a:r>
          </a:p>
        </p:txBody>
      </p:sp>
      <p:sp>
        <p:nvSpPr>
          <p:cNvPr id="204" name="Shape 204"/>
          <p:cNvSpPr/>
          <p:nvPr/>
        </p:nvSpPr>
        <p:spPr>
          <a:xfrm>
            <a:off x="5359400" y="2451100"/>
            <a:ext cx="1018593" cy="355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i="1"/>
            </a:lvl1pPr>
          </a:lstStyle>
          <a:p>
            <a:pPr lvl="0">
              <a:defRPr i="0">
                <a:uFillTx/>
              </a:defRPr>
            </a:pPr>
            <a:r>
              <a:rPr i="1">
                <a:uFill>
                  <a:solidFill/>
                </a:uFill>
              </a:rPr>
              <a:t>Strategies</a:t>
            </a:r>
          </a:p>
        </p:txBody>
      </p:sp>
      <p:sp>
        <p:nvSpPr>
          <p:cNvPr id="205" name="Shape 205"/>
          <p:cNvSpPr/>
          <p:nvPr/>
        </p:nvSpPr>
        <p:spPr>
          <a:xfrm>
            <a:off x="7251700" y="2226488"/>
            <a:ext cx="0" cy="3158312"/>
          </a:xfrm>
          <a:prstGeom prst="line">
            <a:avLst/>
          </a:prstGeom>
          <a:ln w="38100">
            <a:solidFill/>
            <a:custDash>
              <a:ds d="200000" sp="200000"/>
            </a:custDash>
            <a:miter lim="400000"/>
            <a:headEnd type="stealth"/>
          </a:ln>
        </p:spPr>
        <p:txBody>
          <a:bodyPr lIns="0" tIns="0" rIns="0" bIns="0"/>
          <a:lstStyle/>
          <a:p>
            <a:pPr lvl="0" defTabSz="457200">
              <a:buClrTx/>
              <a:defRPr sz="1200">
                <a:uFillTx/>
                <a:latin typeface="Helvetica"/>
                <a:ea typeface="Helvetica"/>
                <a:cs typeface="Helvetica"/>
                <a:sym typeface="Helvetica"/>
              </a:defRPr>
            </a:pPr>
            <a:endParaRPr/>
          </a:p>
        </p:txBody>
      </p:sp>
      <p:sp>
        <p:nvSpPr>
          <p:cNvPr id="206" name="Shape 206"/>
          <p:cNvSpPr/>
          <p:nvPr/>
        </p:nvSpPr>
        <p:spPr>
          <a:xfrm>
            <a:off x="6413500" y="5397500"/>
            <a:ext cx="863600" cy="4"/>
          </a:xfrm>
          <a:prstGeom prst="line">
            <a:avLst/>
          </a:prstGeom>
          <a:ln w="38100">
            <a:solidFill/>
            <a:custDash>
              <a:ds d="200000" sp="200000"/>
            </a:custDash>
            <a:miter lim="400000"/>
          </a:ln>
        </p:spPr>
        <p:txBody>
          <a:bodyPr lIns="0" tIns="0" rIns="0" bIns="0"/>
          <a:lstStyle/>
          <a:p>
            <a:pPr lvl="0" defTabSz="457200">
              <a:buClrTx/>
              <a:defRPr sz="1200">
                <a:uFillTx/>
                <a:latin typeface="Helvetica"/>
                <a:ea typeface="Helvetica"/>
                <a:cs typeface="Helvetica"/>
                <a:sym typeface="Helvetica"/>
              </a:defRPr>
            </a:pPr>
            <a:endParaRPr/>
          </a:p>
        </p:txBody>
      </p:sp>
      <p:sp>
        <p:nvSpPr>
          <p:cNvPr id="207" name="Shape 207"/>
          <p:cNvSpPr/>
          <p:nvPr/>
        </p:nvSpPr>
        <p:spPr>
          <a:xfrm>
            <a:off x="3530600" y="4279900"/>
            <a:ext cx="1023950" cy="355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i="1"/>
            </a:lvl1pPr>
          </a:lstStyle>
          <a:p>
            <a:pPr lvl="0">
              <a:defRPr i="0">
                <a:uFillTx/>
              </a:defRPr>
            </a:pPr>
            <a:r>
              <a:rPr i="1">
                <a:uFill>
                  <a:solidFill/>
                </a:uFill>
              </a:rPr>
              <a:t>Outcomes</a:t>
            </a:r>
          </a:p>
        </p:txBody>
      </p:sp>
      <p:sp>
        <p:nvSpPr>
          <p:cNvPr id="208" name="Shape 208"/>
          <p:cNvSpPr/>
          <p:nvPr/>
        </p:nvSpPr>
        <p:spPr>
          <a:xfrm>
            <a:off x="7289800" y="3632200"/>
            <a:ext cx="713867" cy="355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i="1"/>
            </a:lvl1pPr>
          </a:lstStyle>
          <a:p>
            <a:pPr lvl="0">
              <a:defRPr i="0">
                <a:uFillTx/>
              </a:defRPr>
            </a:pPr>
            <a:r>
              <a:rPr i="1">
                <a:uFill>
                  <a:solidFill/>
                </a:uFill>
              </a:rPr>
              <a:t>Iterate</a:t>
            </a:r>
          </a:p>
        </p:txBody>
      </p:sp>
    </p:spTree>
    <p:extLst>
      <p:ext uri="{BB962C8B-B14F-4D97-AF65-F5344CB8AC3E}">
        <p14:creationId xmlns:p14="http://schemas.microsoft.com/office/powerpoint/2010/main" val="2226697983"/>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1.jpg"/>
          <p:cNvPicPr/>
          <p:nvPr/>
        </p:nvPicPr>
        <p:blipFill>
          <a:blip r:embed="rId2">
            <a:extLst/>
          </a:blip>
          <a:stretch>
            <a:fillRect/>
          </a:stretch>
        </p:blipFill>
        <p:spPr>
          <a:xfrm>
            <a:off x="304803" y="529389"/>
            <a:ext cx="8860364" cy="190501"/>
          </a:xfrm>
          <a:prstGeom prst="rect">
            <a:avLst/>
          </a:prstGeom>
          <a:ln w="12700">
            <a:round/>
          </a:ln>
        </p:spPr>
      </p:pic>
      <p:pic>
        <p:nvPicPr>
          <p:cNvPr id="232" name="image2.jpg"/>
          <p:cNvPicPr/>
          <p:nvPr/>
        </p:nvPicPr>
        <p:blipFill>
          <a:blip r:embed="rId3">
            <a:extLst/>
          </a:blip>
          <a:stretch>
            <a:fillRect/>
          </a:stretch>
        </p:blipFill>
        <p:spPr>
          <a:xfrm>
            <a:off x="123712" y="6563455"/>
            <a:ext cx="1943101" cy="215901"/>
          </a:xfrm>
          <a:prstGeom prst="rect">
            <a:avLst/>
          </a:prstGeom>
          <a:ln w="12700">
            <a:round/>
          </a:ln>
        </p:spPr>
      </p:pic>
      <p:pic>
        <p:nvPicPr>
          <p:cNvPr id="233" name="E3-logotype.png"/>
          <p:cNvPicPr/>
          <p:nvPr/>
        </p:nvPicPr>
        <p:blipFill>
          <a:blip r:embed="rId4">
            <a:extLst/>
          </a:blip>
          <a:stretch>
            <a:fillRect/>
          </a:stretch>
        </p:blipFill>
        <p:spPr>
          <a:xfrm>
            <a:off x="133025" y="6286479"/>
            <a:ext cx="2311401" cy="190521"/>
          </a:xfrm>
          <a:prstGeom prst="rect">
            <a:avLst/>
          </a:prstGeom>
          <a:ln w="12700">
            <a:miter lim="400000"/>
          </a:ln>
        </p:spPr>
      </p:pic>
      <p:sp>
        <p:nvSpPr>
          <p:cNvPr id="234" name="Shape 234"/>
          <p:cNvSpPr/>
          <p:nvPr/>
        </p:nvSpPr>
        <p:spPr>
          <a:xfrm>
            <a:off x="690731" y="1383128"/>
            <a:ext cx="7937501" cy="4292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marL="285750" lvl="0"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Treatment of biofuels</a:t>
            </a:r>
          </a:p>
          <a:p>
            <a:pPr marL="628650" lvl="1"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Indirect effects</a:t>
            </a:r>
          </a:p>
          <a:p>
            <a:pPr marL="628650" lvl="1"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Risk penalty for fuel with uncertain GHG effects</a:t>
            </a:r>
          </a:p>
          <a:p>
            <a:pPr marL="628650" lvl="1"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Feedstock restrictions (waste and residues only)</a:t>
            </a:r>
          </a:p>
          <a:p>
            <a:pPr marL="285750" lvl="0"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Sectoral or economy-wide (e.g., C tax, cap &amp; trade)</a:t>
            </a:r>
          </a:p>
          <a:p>
            <a:pPr marL="285750" lvl="0"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Foresight about ramping cost or targets</a:t>
            </a:r>
          </a:p>
          <a:p>
            <a:pPr marL="628650" lvl="1" indent="-285750">
              <a:lnSpc>
                <a:spcPct val="150000"/>
              </a:lnSpc>
              <a:buClr>
                <a:srgbClr val="002F73"/>
              </a:buClr>
              <a:buSzPct val="100000"/>
              <a:buFont typeface="Arial"/>
              <a:buChar char="•"/>
              <a:defRPr>
                <a:uFillTx/>
              </a:defRPr>
            </a:pPr>
            <a:r>
              <a:rPr sz="1900">
                <a:solidFill>
                  <a:srgbClr val="002F73"/>
                </a:solidFill>
                <a:uFill>
                  <a:solidFill>
                    <a:srgbClr val="002F73"/>
                  </a:solidFill>
                </a:uFill>
                <a:latin typeface="Lucida Sans Regular"/>
                <a:ea typeface="Lucida Sans Regular"/>
                <a:cs typeface="Lucida Sans Regular"/>
                <a:sym typeface="Lucida Sans Regular"/>
              </a:rPr>
              <a:t>Address path dependence</a:t>
            </a:r>
          </a:p>
          <a:p>
            <a:pPr marL="285750" lvl="0"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Encourage faster behavioral change</a:t>
            </a:r>
          </a:p>
          <a:p>
            <a:pPr marL="285750" lvl="0" indent="-285750">
              <a:lnSpc>
                <a:spcPct val="150000"/>
              </a:lnSpc>
              <a:buClr>
                <a:srgbClr val="002F73"/>
              </a:buClr>
              <a:buSzPct val="100000"/>
              <a:buFont typeface="Arial"/>
              <a:buChar char="•"/>
              <a:defRPr>
                <a:uFillTx/>
              </a:defRPr>
            </a:pPr>
            <a:r>
              <a:rPr sz="2200">
                <a:solidFill>
                  <a:srgbClr val="002F73"/>
                </a:solidFill>
                <a:uFill>
                  <a:solidFill>
                    <a:srgbClr val="002F73"/>
                  </a:solidFill>
                </a:uFill>
                <a:latin typeface="Lucida Sans Regular"/>
                <a:ea typeface="Lucida Sans Regular"/>
                <a:cs typeface="Lucida Sans Regular"/>
                <a:sym typeface="Lucida Sans Regular"/>
              </a:rPr>
              <a:t>Emphasize RD&amp;D of zero-carbon solutions</a:t>
            </a:r>
          </a:p>
        </p:txBody>
      </p:sp>
      <p:sp>
        <p:nvSpPr>
          <p:cNvPr id="235" name="Shape 235"/>
          <p:cNvSpPr/>
          <p:nvPr/>
        </p:nvSpPr>
        <p:spPr>
          <a:xfrm>
            <a:off x="330200" y="863600"/>
            <a:ext cx="71565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buClr>
                <a:srgbClr val="002F73"/>
              </a:buClr>
              <a:buFont typeface="Lucida Sans Demibold Roman"/>
              <a:defRPr sz="2400" b="1">
                <a:solidFill>
                  <a:srgbClr val="002F73"/>
                </a:solidFill>
                <a:uFill>
                  <a:solidFill>
                    <a:srgbClr val="002F73"/>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400" b="1">
                <a:solidFill>
                  <a:srgbClr val="002F73"/>
                </a:solidFill>
                <a:uFill>
                  <a:solidFill>
                    <a:srgbClr val="002F73"/>
                  </a:solidFill>
                </a:uFill>
              </a:rPr>
              <a:t>Strategies that might be compared in RDM:</a:t>
            </a:r>
          </a:p>
        </p:txBody>
      </p:sp>
      <p:sp>
        <p:nvSpPr>
          <p:cNvPr id="236" name="Shape 236"/>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REDUCING GHG EMISSIONS FROM TRANSPORTATION</a:t>
            </a:r>
          </a:p>
        </p:txBody>
      </p:sp>
      <p:sp>
        <p:nvSpPr>
          <p:cNvPr id="237" name="Shape 237"/>
          <p:cNvSpPr>
            <a:spLocks noGrp="1"/>
          </p:cNvSpPr>
          <p:nvPr>
            <p:ph type="sldNum" sz="quarter" idx="4294967295"/>
          </p:nvPr>
        </p:nvSpPr>
        <p:spPr>
          <a:xfrm>
            <a:off x="8799016" y="6543675"/>
            <a:ext cx="268784"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28</a:t>
            </a:fld>
            <a:endParaRPr sz="1200">
              <a:uFill>
                <a:solidFill/>
              </a:uFill>
            </a:endParaRPr>
          </a:p>
        </p:txBody>
      </p:sp>
    </p:spTree>
    <p:extLst>
      <p:ext uri="{BB962C8B-B14F-4D97-AF65-F5344CB8AC3E}">
        <p14:creationId xmlns:p14="http://schemas.microsoft.com/office/powerpoint/2010/main" val="2855478581"/>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droppedImage.png"/>
          <p:cNvPicPr/>
          <p:nvPr/>
        </p:nvPicPr>
        <p:blipFill>
          <a:blip r:embed="rId3">
            <a:extLst/>
          </a:blip>
          <a:stretch>
            <a:fillRect/>
          </a:stretch>
        </p:blipFill>
        <p:spPr>
          <a:xfrm>
            <a:off x="-279400" y="665885"/>
            <a:ext cx="9550400" cy="6103215"/>
          </a:xfrm>
          <a:prstGeom prst="rect">
            <a:avLst/>
          </a:prstGeom>
          <a:ln w="12700">
            <a:miter lim="400000"/>
          </a:ln>
        </p:spPr>
      </p:pic>
      <p:pic>
        <p:nvPicPr>
          <p:cNvPr id="240" name="image1.jpg"/>
          <p:cNvPicPr/>
          <p:nvPr/>
        </p:nvPicPr>
        <p:blipFill>
          <a:blip r:embed="rId4">
            <a:extLst/>
          </a:blip>
          <a:stretch>
            <a:fillRect/>
          </a:stretch>
        </p:blipFill>
        <p:spPr>
          <a:xfrm>
            <a:off x="304803" y="529389"/>
            <a:ext cx="8860364" cy="190501"/>
          </a:xfrm>
          <a:prstGeom prst="rect">
            <a:avLst/>
          </a:prstGeom>
          <a:ln w="12700">
            <a:round/>
          </a:ln>
        </p:spPr>
      </p:pic>
      <p:pic>
        <p:nvPicPr>
          <p:cNvPr id="241" name="image2.jpg"/>
          <p:cNvPicPr/>
          <p:nvPr/>
        </p:nvPicPr>
        <p:blipFill>
          <a:blip r:embed="rId5">
            <a:extLst/>
          </a:blip>
          <a:stretch>
            <a:fillRect/>
          </a:stretch>
        </p:blipFill>
        <p:spPr>
          <a:xfrm>
            <a:off x="123712" y="6563455"/>
            <a:ext cx="1943101" cy="215901"/>
          </a:xfrm>
          <a:prstGeom prst="rect">
            <a:avLst/>
          </a:prstGeom>
          <a:ln w="12700">
            <a:round/>
          </a:ln>
        </p:spPr>
      </p:pic>
      <p:sp>
        <p:nvSpPr>
          <p:cNvPr id="243" name="Shape 243"/>
          <p:cNvSpPr/>
          <p:nvPr/>
        </p:nvSpPr>
        <p:spPr>
          <a:xfrm>
            <a:off x="279131" y="185495"/>
            <a:ext cx="8864601" cy="3683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003679"/>
              </a:buClr>
              <a:buFont typeface="Lucida Sans Demibold Roman"/>
              <a:defRPr sz="2000" b="1">
                <a:solidFill>
                  <a:srgbClr val="003679"/>
                </a:solidFill>
                <a:uFill>
                  <a:solidFill>
                    <a:srgbClr val="003679"/>
                  </a:solidFill>
                </a:uFill>
                <a:latin typeface="Lucida Sans Demibold Roman"/>
                <a:ea typeface="Lucida Sans Demibold Roman"/>
                <a:cs typeface="Lucida Sans Demibold Roman"/>
                <a:sym typeface="Lucida Sans Demibold Roman"/>
              </a:defRPr>
            </a:lvl1pPr>
          </a:lstStyle>
          <a:p>
            <a:pPr lvl="0">
              <a:defRPr sz="1800" b="0">
                <a:solidFill>
                  <a:srgbClr val="000000"/>
                </a:solidFill>
                <a:uFillTx/>
              </a:defRPr>
            </a:pPr>
            <a:r>
              <a:rPr sz="2000" b="1">
                <a:solidFill>
                  <a:srgbClr val="003679"/>
                </a:solidFill>
                <a:uFill>
                  <a:solidFill>
                    <a:srgbClr val="003679"/>
                  </a:solidFill>
                </a:uFill>
              </a:rPr>
              <a:t>GLOBAL CHANGE ANALYSIS MODEL (GCAM)</a:t>
            </a:r>
          </a:p>
        </p:txBody>
      </p:sp>
      <p:sp>
        <p:nvSpPr>
          <p:cNvPr id="244" name="Shape 244"/>
          <p:cNvSpPr>
            <a:spLocks noGrp="1"/>
          </p:cNvSpPr>
          <p:nvPr>
            <p:ph type="sldNum" sz="quarter" idx="4294967295"/>
          </p:nvPr>
        </p:nvSpPr>
        <p:spPr>
          <a:xfrm>
            <a:off x="8799016" y="6543675"/>
            <a:ext cx="268784" cy="27940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200">
                <a:uFill>
                  <a:solidFill/>
                </a:uFill>
              </a:rPr>
              <a:t>29</a:t>
            </a:fld>
            <a:endParaRPr sz="1200">
              <a:uFill>
                <a:solidFill/>
              </a:uFill>
            </a:endParaRPr>
          </a:p>
        </p:txBody>
      </p:sp>
      <p:sp>
        <p:nvSpPr>
          <p:cNvPr id="245" name="Shape 245"/>
          <p:cNvSpPr/>
          <p:nvPr/>
        </p:nvSpPr>
        <p:spPr>
          <a:xfrm>
            <a:off x="5257800" y="6553200"/>
            <a:ext cx="3526160" cy="254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lvl1pPr>
              <a:defRPr sz="1200">
                <a:solidFill>
                  <a:srgbClr val="747474"/>
                </a:solidFill>
                <a:uFill>
                  <a:solidFill>
                    <a:srgbClr val="747474"/>
                  </a:solidFill>
                </a:uFill>
                <a:hlinkClick r:id="rId6"/>
              </a:defRPr>
            </a:lvl1pPr>
          </a:lstStyle>
          <a:p>
            <a:pPr lvl="0">
              <a:defRPr sz="1800">
                <a:solidFill>
                  <a:srgbClr val="000000"/>
                </a:solidFill>
                <a:uFillTx/>
              </a:defRPr>
            </a:pPr>
            <a:r>
              <a:rPr sz="1200">
                <a:solidFill>
                  <a:srgbClr val="747474"/>
                </a:solidFill>
                <a:uFill>
                  <a:solidFill>
                    <a:srgbClr val="747474"/>
                  </a:solidFill>
                </a:uFill>
                <a:hlinkClick r:id="rId6"/>
              </a:rPr>
              <a:t>http://prima.pnnl.gov/sites/default/files/Integrated.jpg</a:t>
            </a:r>
          </a:p>
        </p:txBody>
      </p:sp>
      <p:sp>
        <p:nvSpPr>
          <p:cNvPr id="2" name="Rectangle 1"/>
          <p:cNvSpPr/>
          <p:nvPr/>
        </p:nvSpPr>
        <p:spPr>
          <a:xfrm>
            <a:off x="748416" y="4239967"/>
            <a:ext cx="7767652" cy="2303708"/>
          </a:xfrm>
          <a:prstGeom prst="rect">
            <a:avLst/>
          </a:prstGeom>
          <a:ln w="57150" cmpd="sng"/>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90000"/>
              </a:lnSpc>
              <a:spcBef>
                <a:spcPts val="600"/>
              </a:spcBef>
              <a:spcAft>
                <a:spcPts val="600"/>
              </a:spcAft>
              <a:buFont typeface="Arial"/>
              <a:buChar char="•"/>
              <a:defRPr/>
            </a:pPr>
            <a:r>
              <a:rPr lang="en-US" dirty="0"/>
              <a:t>Long Term Shifts in </a:t>
            </a:r>
            <a:r>
              <a:rPr lang="en-US" b="1" dirty="0">
                <a:solidFill>
                  <a:srgbClr val="FF0000"/>
                </a:solidFill>
              </a:rPr>
              <a:t>Life Cycle Energy Efficiency and Carbon Intensity </a:t>
            </a:r>
            <a:r>
              <a:rPr lang="en-US" dirty="0" smtClean="0"/>
              <a:t>Mitigating </a:t>
            </a:r>
          </a:p>
          <a:p>
            <a:pPr marL="285750" indent="-285750">
              <a:lnSpc>
                <a:spcPct val="90000"/>
              </a:lnSpc>
              <a:spcBef>
                <a:spcPts val="600"/>
              </a:spcBef>
              <a:spcAft>
                <a:spcPts val="600"/>
              </a:spcAft>
              <a:buFont typeface="Arial"/>
              <a:buChar char="•"/>
              <a:defRPr/>
            </a:pPr>
            <a:r>
              <a:rPr lang="en-US" dirty="0" smtClean="0"/>
              <a:t>Climate </a:t>
            </a:r>
            <a:r>
              <a:rPr lang="en-US" dirty="0"/>
              <a:t>Change: </a:t>
            </a:r>
            <a:r>
              <a:rPr lang="en-US" b="1" dirty="0">
                <a:solidFill>
                  <a:srgbClr val="FF0000"/>
                </a:solidFill>
              </a:rPr>
              <a:t>Decomposing</a:t>
            </a:r>
            <a:r>
              <a:rPr lang="en-US" dirty="0"/>
              <a:t> the Relative Roles of Energy Conservation, Technological Change and Structural Shift </a:t>
            </a:r>
            <a:endParaRPr lang="en-US" dirty="0" smtClean="0"/>
          </a:p>
          <a:p>
            <a:pPr marL="285750" indent="-285750">
              <a:lnSpc>
                <a:spcPct val="90000"/>
              </a:lnSpc>
              <a:spcBef>
                <a:spcPts val="600"/>
              </a:spcBef>
              <a:spcAft>
                <a:spcPts val="600"/>
              </a:spcAft>
              <a:buFont typeface="Arial"/>
              <a:buChar char="•"/>
              <a:defRPr/>
            </a:pPr>
            <a:r>
              <a:rPr lang="en-US" b="1" dirty="0" smtClean="0">
                <a:solidFill>
                  <a:srgbClr val="FF0000"/>
                </a:solidFill>
              </a:rPr>
              <a:t>Transportation</a:t>
            </a:r>
            <a:r>
              <a:rPr lang="en-US" b="1" dirty="0" smtClean="0"/>
              <a:t> </a:t>
            </a:r>
            <a:r>
              <a:rPr lang="en-US" dirty="0"/>
              <a:t>forecasts in various scenarios from IPCC’s SSPs and RCPs (Representative Concentration Pathways or Target Climate Goals) </a:t>
            </a:r>
            <a:endParaRPr lang="en-US" dirty="0" smtClean="0"/>
          </a:p>
          <a:p>
            <a:pPr marL="285750" indent="-285750">
              <a:lnSpc>
                <a:spcPct val="90000"/>
              </a:lnSpc>
              <a:spcBef>
                <a:spcPts val="600"/>
              </a:spcBef>
              <a:spcAft>
                <a:spcPts val="600"/>
              </a:spcAft>
              <a:buFont typeface="Arial"/>
              <a:buChar char="•"/>
              <a:defRPr/>
            </a:pPr>
            <a:r>
              <a:rPr lang="en-US" dirty="0" smtClean="0"/>
              <a:t>International Transportation Modeling Comparison </a:t>
            </a:r>
            <a:r>
              <a:rPr lang="en-US" b="1" dirty="0" smtClean="0">
                <a:solidFill>
                  <a:srgbClr val="FF0000"/>
                </a:solidFill>
              </a:rPr>
              <a:t>(ITEM)</a:t>
            </a:r>
            <a:endParaRPr lang="en-US" b="1" dirty="0">
              <a:solidFill>
                <a:srgbClr val="FF0000"/>
              </a:solidFill>
            </a:endParaRPr>
          </a:p>
        </p:txBody>
      </p:sp>
    </p:spTree>
    <p:extLst>
      <p:ext uri="{BB962C8B-B14F-4D97-AF65-F5344CB8AC3E}">
        <p14:creationId xmlns:p14="http://schemas.microsoft.com/office/powerpoint/2010/main" val="21292510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rPr>
              <a:t>STEPS 2015 Projects: </a:t>
            </a:r>
            <a:r>
              <a:rPr lang="en-US" sz="2400" dirty="0" smtClean="0">
                <a:solidFill>
                  <a:schemeClr val="tx1"/>
                </a:solidFill>
              </a:rPr>
              <a:t>MAVRIC - Modeling, Analysis, Verification, and Regional and International Comparisons</a:t>
            </a:r>
            <a:br>
              <a:rPr lang="en-US" sz="2400" dirty="0" smtClean="0">
                <a:solidFill>
                  <a:schemeClr val="tx1"/>
                </a:solidFill>
              </a:rPr>
            </a:br>
            <a:endParaRPr lang="en-US" sz="2400" dirty="0">
              <a:solidFill>
                <a:schemeClr val="tx1"/>
              </a:solidFill>
            </a:endParaRPr>
          </a:p>
        </p:txBody>
      </p:sp>
      <p:sp>
        <p:nvSpPr>
          <p:cNvPr id="4" name="Footer Placeholder 3"/>
          <p:cNvSpPr>
            <a:spLocks noGrp="1"/>
          </p:cNvSpPr>
          <p:nvPr>
            <p:ph type="ftr" sz="quarter" idx="11"/>
          </p:nvPr>
        </p:nvSpPr>
        <p:spPr/>
        <p:txBody>
          <a:bodyPr/>
          <a:lstStyle/>
          <a:p>
            <a:fld id="{8B225276-A4EE-467D-8FA0-69FF20F8DF40}" type="slidenum">
              <a:rPr lang="en-US" smtClean="0"/>
              <a:pPr/>
              <a:t>3</a:t>
            </a:fld>
            <a:endParaRPr lang="en-US" dirty="0"/>
          </a:p>
        </p:txBody>
      </p:sp>
      <p:pic>
        <p:nvPicPr>
          <p:cNvPr id="3" name="Picture 2"/>
          <p:cNvPicPr>
            <a:picLocks noChangeAspect="1"/>
          </p:cNvPicPr>
          <p:nvPr/>
        </p:nvPicPr>
        <p:blipFill>
          <a:blip r:embed="rId2"/>
          <a:stretch>
            <a:fillRect/>
          </a:stretch>
        </p:blipFill>
        <p:spPr>
          <a:xfrm>
            <a:off x="304800" y="1176585"/>
            <a:ext cx="8534400" cy="5003800"/>
          </a:xfrm>
          <a:prstGeom prst="rect">
            <a:avLst/>
          </a:prstGeom>
        </p:spPr>
      </p:pic>
    </p:spTree>
    <p:extLst>
      <p:ext uri="{BB962C8B-B14F-4D97-AF65-F5344CB8AC3E}">
        <p14:creationId xmlns:p14="http://schemas.microsoft.com/office/powerpoint/2010/main" val="3590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a:xfrm>
            <a:off x="457200" y="1304126"/>
            <a:ext cx="8229600" cy="4822037"/>
          </a:xfrm>
        </p:spPr>
        <p:txBody>
          <a:bodyPr>
            <a:normAutofit fontScale="70000" lnSpcReduction="20000"/>
          </a:bodyPr>
          <a:lstStyle/>
          <a:p>
            <a:r>
              <a:rPr lang="en-US" dirty="0" smtClean="0"/>
              <a:t>California</a:t>
            </a:r>
          </a:p>
          <a:p>
            <a:pPr lvl="1"/>
            <a:r>
              <a:rPr lang="en-US" dirty="0" smtClean="0"/>
              <a:t>CA</a:t>
            </a:r>
            <a:r>
              <a:rPr lang="en-US" dirty="0"/>
              <a:t>-TIMES: Energy System Model for California</a:t>
            </a:r>
          </a:p>
          <a:p>
            <a:r>
              <a:rPr lang="en-US" dirty="0" smtClean="0"/>
              <a:t>Global</a:t>
            </a:r>
          </a:p>
          <a:p>
            <a:pPr lvl="1"/>
            <a:r>
              <a:rPr lang="en-US" dirty="0" smtClean="0"/>
              <a:t>GCAM</a:t>
            </a:r>
            <a:r>
              <a:rPr lang="en-US" dirty="0"/>
              <a:t>: Global Change Assessment Model</a:t>
            </a:r>
          </a:p>
          <a:p>
            <a:pPr lvl="1"/>
            <a:r>
              <a:rPr lang="en-US" dirty="0" err="1"/>
              <a:t>MoMo</a:t>
            </a:r>
            <a:r>
              <a:rPr lang="en-US" dirty="0"/>
              <a:t>: Global Transport Energy Model (IEA</a:t>
            </a:r>
            <a:r>
              <a:rPr lang="en-US" dirty="0" smtClean="0"/>
              <a:t>)</a:t>
            </a:r>
          </a:p>
          <a:p>
            <a:pPr lvl="1"/>
            <a:r>
              <a:rPr lang="en-US" dirty="0" smtClean="0"/>
              <a:t>Global Oil Model and Global Gas Model</a:t>
            </a:r>
            <a:endParaRPr lang="en-US" dirty="0"/>
          </a:p>
          <a:p>
            <a:r>
              <a:rPr lang="en-US" dirty="0" smtClean="0"/>
              <a:t>Transition model</a:t>
            </a:r>
          </a:p>
          <a:p>
            <a:pPr lvl="1"/>
            <a:r>
              <a:rPr lang="en-US" dirty="0" smtClean="0"/>
              <a:t>GBSM</a:t>
            </a:r>
            <a:r>
              <a:rPr lang="en-US" dirty="0"/>
              <a:t>: Geospatial </a:t>
            </a:r>
            <a:r>
              <a:rPr lang="en-US" dirty="0" err="1"/>
              <a:t>Biorefinery</a:t>
            </a:r>
            <a:r>
              <a:rPr lang="en-US" dirty="0"/>
              <a:t> Siting</a:t>
            </a:r>
          </a:p>
          <a:p>
            <a:pPr lvl="1"/>
            <a:r>
              <a:rPr lang="en-US" dirty="0"/>
              <a:t>Natural Gas Infrastructure model</a:t>
            </a:r>
          </a:p>
          <a:p>
            <a:pPr lvl="1"/>
            <a:r>
              <a:rPr lang="en-US" dirty="0"/>
              <a:t>Hydrogen station siting and rollout models</a:t>
            </a:r>
          </a:p>
          <a:p>
            <a:pPr lvl="1"/>
            <a:r>
              <a:rPr lang="en-US" dirty="0"/>
              <a:t>EV charger siting &amp; rollout models</a:t>
            </a:r>
          </a:p>
          <a:p>
            <a:pPr lvl="1"/>
            <a:r>
              <a:rPr lang="en-US" dirty="0"/>
              <a:t>CCS system </a:t>
            </a:r>
            <a:r>
              <a:rPr lang="en-US" dirty="0" smtClean="0"/>
              <a:t>model</a:t>
            </a:r>
          </a:p>
          <a:p>
            <a:pPr lvl="1"/>
            <a:r>
              <a:rPr lang="en-US" dirty="0"/>
              <a:t>COCHIN-TIMES (</a:t>
            </a:r>
            <a:r>
              <a:rPr lang="en-US" dirty="0" err="1"/>
              <a:t>COnsumer</a:t>
            </a:r>
            <a:r>
              <a:rPr lang="en-US" dirty="0"/>
              <a:t> </a:t>
            </a:r>
            <a:r>
              <a:rPr lang="en-US" dirty="0" err="1"/>
              <a:t>CHoice</a:t>
            </a:r>
            <a:r>
              <a:rPr lang="en-US" dirty="0"/>
              <a:t> </a:t>
            </a:r>
            <a:r>
              <a:rPr lang="en-US" dirty="0" err="1"/>
              <a:t>INtegration</a:t>
            </a:r>
            <a:r>
              <a:rPr lang="en-US" dirty="0"/>
              <a:t> in TIMES</a:t>
            </a:r>
            <a:r>
              <a:rPr lang="en-US" dirty="0" smtClean="0"/>
              <a:t>)</a:t>
            </a:r>
          </a:p>
          <a:p>
            <a:r>
              <a:rPr lang="en-US" dirty="0" smtClean="0"/>
              <a:t>Environment and sustainability</a:t>
            </a:r>
          </a:p>
          <a:p>
            <a:pPr lvl="1"/>
            <a:r>
              <a:rPr lang="en-US" dirty="0" smtClean="0"/>
              <a:t>LEM</a:t>
            </a:r>
            <a:r>
              <a:rPr lang="en-US" dirty="0"/>
              <a:t>: Life cycle emissions models</a:t>
            </a:r>
          </a:p>
          <a:p>
            <a:pPr lvl="1"/>
            <a:r>
              <a:rPr lang="en-US" dirty="0"/>
              <a:t>AVCEM: Advanced Vehicle Cost &amp; Energy Use Model</a:t>
            </a:r>
          </a:p>
          <a:p>
            <a:pPr lvl="1"/>
            <a:r>
              <a:rPr lang="en-US" dirty="0"/>
              <a:t>Water, land, materials &amp; energy </a:t>
            </a:r>
            <a:r>
              <a:rPr lang="en-US" dirty="0" smtClean="0"/>
              <a:t>modeling</a:t>
            </a:r>
          </a:p>
          <a:p>
            <a:r>
              <a:rPr lang="en-US" dirty="0" smtClean="0"/>
              <a:t>Modeling Comparison</a:t>
            </a:r>
          </a:p>
          <a:p>
            <a:pPr lvl="1"/>
            <a:r>
              <a:rPr lang="en-US" dirty="0"/>
              <a:t>CCPM: CA Climate Policy Modeling dialogue </a:t>
            </a:r>
            <a:r>
              <a:rPr lang="en-US" dirty="0" smtClean="0"/>
              <a:t>project (December 2013, March 2015)</a:t>
            </a:r>
          </a:p>
          <a:p>
            <a:pPr lvl="1"/>
            <a:r>
              <a:rPr lang="en-US" dirty="0" err="1"/>
              <a:t>iTEM</a:t>
            </a:r>
            <a:r>
              <a:rPr lang="en-US" dirty="0"/>
              <a:t>: International Transport/Energy Model Comparison </a:t>
            </a:r>
            <a:r>
              <a:rPr lang="en-US" dirty="0" smtClean="0"/>
              <a:t>Project (December 2014)</a:t>
            </a:r>
            <a:endParaRPr lang="en-US" dirty="0"/>
          </a:p>
        </p:txBody>
      </p:sp>
      <p:sp>
        <p:nvSpPr>
          <p:cNvPr id="4" name="Slide Number Placeholder 3"/>
          <p:cNvSpPr>
            <a:spLocks noGrp="1"/>
          </p:cNvSpPr>
          <p:nvPr>
            <p:ph type="sldNum" sz="quarter" idx="12"/>
          </p:nvPr>
        </p:nvSpPr>
        <p:spPr/>
        <p:txBody>
          <a:bodyPr/>
          <a:lstStyle/>
          <a:p>
            <a:fld id="{DF3FA749-A6CC-4442-B0B2-1FC5868C2851}" type="slidenum">
              <a:rPr lang="en-US" smtClean="0"/>
              <a:t>4</a:t>
            </a:fld>
            <a:endParaRPr lang="en-US"/>
          </a:p>
        </p:txBody>
      </p:sp>
    </p:spTree>
    <p:extLst>
      <p:ext uri="{BB962C8B-B14F-4D97-AF65-F5344CB8AC3E}">
        <p14:creationId xmlns:p14="http://schemas.microsoft.com/office/powerpoint/2010/main" val="3594392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Highlights </a:t>
            </a:r>
            <a:endParaRPr lang="en-US" dirty="0"/>
          </a:p>
        </p:txBody>
      </p:sp>
      <p:sp>
        <p:nvSpPr>
          <p:cNvPr id="3" name="Content Placeholder 2"/>
          <p:cNvSpPr>
            <a:spLocks noGrp="1"/>
          </p:cNvSpPr>
          <p:nvPr>
            <p:ph idx="1"/>
          </p:nvPr>
        </p:nvSpPr>
        <p:spPr/>
        <p:txBody>
          <a:bodyPr/>
          <a:lstStyle/>
          <a:p>
            <a:r>
              <a:rPr lang="en-US" dirty="0" smtClean="0"/>
              <a:t>Climate policies in California and the role of academic modeling efforts in supporting policy analysis</a:t>
            </a:r>
          </a:p>
          <a:p>
            <a:pPr lvl="1"/>
            <a:r>
              <a:rPr lang="en-US" dirty="0" smtClean="0"/>
              <a:t>California Climate Policy Modeling Dialogue</a:t>
            </a:r>
          </a:p>
          <a:p>
            <a:pPr lvl="1"/>
            <a:r>
              <a:rPr lang="en-US" dirty="0" smtClean="0"/>
              <a:t>California energy system model: CA-TIMES</a:t>
            </a:r>
          </a:p>
          <a:p>
            <a:pPr lvl="1"/>
            <a:r>
              <a:rPr lang="en-US" dirty="0"/>
              <a:t>Adapting Consumer Choice Modeling </a:t>
            </a:r>
            <a:r>
              <a:rPr lang="en-US" dirty="0" smtClean="0"/>
              <a:t>to </a:t>
            </a:r>
            <a:r>
              <a:rPr lang="en-US" dirty="0"/>
              <a:t>analyze non-regulatory policies</a:t>
            </a:r>
          </a:p>
          <a:p>
            <a:r>
              <a:rPr lang="en-US" dirty="0" smtClean="0"/>
              <a:t>Uncertainty Analysis and Robust Decision Making</a:t>
            </a:r>
            <a:endParaRPr lang="en-US" dirty="0"/>
          </a:p>
        </p:txBody>
      </p:sp>
      <p:sp>
        <p:nvSpPr>
          <p:cNvPr id="4" name="Slide Number Placeholder 3"/>
          <p:cNvSpPr>
            <a:spLocks noGrp="1"/>
          </p:cNvSpPr>
          <p:nvPr>
            <p:ph type="sldNum" sz="quarter" idx="12"/>
          </p:nvPr>
        </p:nvSpPr>
        <p:spPr/>
        <p:txBody>
          <a:bodyPr/>
          <a:lstStyle/>
          <a:p>
            <a:fld id="{DF3FA749-A6CC-4442-B0B2-1FC5868C2851}" type="slidenum">
              <a:rPr lang="en-US" smtClean="0"/>
              <a:t>5</a:t>
            </a:fld>
            <a:endParaRPr lang="en-US"/>
          </a:p>
        </p:txBody>
      </p:sp>
    </p:spTree>
    <p:extLst>
      <p:ext uri="{BB962C8B-B14F-4D97-AF65-F5344CB8AC3E}">
        <p14:creationId xmlns:p14="http://schemas.microsoft.com/office/powerpoint/2010/main" val="35606999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Since 2007, California </a:t>
            </a:r>
            <a:r>
              <a:rPr lang="en-US" dirty="0" err="1" smtClean="0"/>
              <a:t>gov</a:t>
            </a:r>
            <a:r>
              <a:rPr lang="en-US" dirty="0" smtClean="0"/>
              <a:t> has started a series of legislations/regulations to mitigation GHG emissions</a:t>
            </a:r>
            <a:endParaRPr lang="en-US" dirty="0"/>
          </a:p>
        </p:txBody>
      </p:sp>
      <p:pic>
        <p:nvPicPr>
          <p:cNvPr id="5" name="Content Placeholder 4" descr="Arnold-AB32-229x300.jpg"/>
          <p:cNvPicPr>
            <a:picLocks noGrp="1" noChangeAspect="1"/>
          </p:cNvPicPr>
          <p:nvPr>
            <p:ph idx="1"/>
          </p:nvPr>
        </p:nvPicPr>
        <p:blipFill>
          <a:blip r:embed="rId2">
            <a:extLst>
              <a:ext uri="{28A0092B-C50C-407E-A947-70E740481C1C}">
                <a14:useLocalDpi xmlns:a14="http://schemas.microsoft.com/office/drawing/2010/main" val="0"/>
              </a:ext>
            </a:extLst>
          </a:blip>
          <a:srcRect l="-69103" r="-69103"/>
          <a:stretch>
            <a:fillRect/>
          </a:stretch>
        </p:blipFill>
        <p:spPr>
          <a:xfrm>
            <a:off x="-1676400" y="1600200"/>
            <a:ext cx="8229600" cy="4525963"/>
          </a:xfrm>
        </p:spPr>
      </p:pic>
      <p:sp>
        <p:nvSpPr>
          <p:cNvPr id="4" name="Slide Number Placeholder 3"/>
          <p:cNvSpPr>
            <a:spLocks noGrp="1"/>
          </p:cNvSpPr>
          <p:nvPr>
            <p:ph type="sldNum" sz="quarter" idx="12"/>
          </p:nvPr>
        </p:nvSpPr>
        <p:spPr/>
        <p:txBody>
          <a:bodyPr/>
          <a:lstStyle/>
          <a:p>
            <a:fld id="{DF3FA749-A6CC-4442-B0B2-1FC5868C2851}" type="slidenum">
              <a:rPr lang="en-US" smtClean="0"/>
              <a:t>6</a:t>
            </a:fld>
            <a:endParaRPr lang="en-US"/>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6126"/>
          <a:stretch/>
        </p:blipFill>
        <p:spPr bwMode="auto">
          <a:xfrm>
            <a:off x="4687859" y="2564429"/>
            <a:ext cx="4227541" cy="22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22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838200"/>
            <a:ext cx="4419600" cy="5715000"/>
          </a:xfrm>
          <a:prstGeom prst="rect">
            <a:avLst/>
          </a:prstGeom>
        </p:spPr>
        <p:txBody>
          <a:bodyPr>
            <a:noAutofit/>
          </a:bodyPr>
          <a:lstStyle/>
          <a:p>
            <a:r>
              <a:rPr lang="en-US" sz="2400" dirty="0"/>
              <a:t>If we have any chance at all of achieving </a:t>
            </a:r>
            <a:r>
              <a:rPr lang="en-US" sz="2400" dirty="0" smtClean="0"/>
              <a:t>reductions</a:t>
            </a:r>
            <a:r>
              <a:rPr lang="en-US" sz="2400" dirty="0"/>
              <a:t> </a:t>
            </a:r>
            <a:r>
              <a:rPr lang="en-US" sz="2400" dirty="0" smtClean="0"/>
              <a:t>needed to limit global warming to 2 degrees by 2050 “</a:t>
            </a:r>
            <a:r>
              <a:rPr lang="en-US" sz="2400" i="1" dirty="0" smtClean="0"/>
              <a:t>California </a:t>
            </a:r>
            <a:r>
              <a:rPr lang="en-US" sz="2400" i="1" dirty="0"/>
              <a:t>must show the </a:t>
            </a:r>
            <a:r>
              <a:rPr lang="en-US" sz="2400" i="1" dirty="0" smtClean="0"/>
              <a:t>way</a:t>
            </a:r>
            <a:r>
              <a:rPr lang="en-US" sz="2400" dirty="0" smtClean="0"/>
              <a:t>”</a:t>
            </a:r>
          </a:p>
          <a:p>
            <a:r>
              <a:rPr lang="en-US" sz="2400" dirty="0" smtClean="0"/>
              <a:t>2030 goals</a:t>
            </a:r>
          </a:p>
          <a:p>
            <a:pPr lvl="1"/>
            <a:r>
              <a:rPr lang="en-US" sz="2400" dirty="0" smtClean="0"/>
              <a:t>Increase to 50% electricity derived from electricity </a:t>
            </a:r>
          </a:p>
          <a:p>
            <a:pPr lvl="1"/>
            <a:r>
              <a:rPr lang="en-US" sz="2400" dirty="0" smtClean="0"/>
              <a:t>Reduce petroleum use in cars &amp; trucks by up to 50%</a:t>
            </a:r>
          </a:p>
          <a:p>
            <a:pPr lvl="1"/>
            <a:r>
              <a:rPr lang="en-US" sz="2400" dirty="0" smtClean="0"/>
              <a:t>Double energy efficiency achieved at existing buildings &amp; make heat fuels cleaner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041" y="1447800"/>
            <a:ext cx="417604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7400" y="236349"/>
            <a:ext cx="4800600" cy="523220"/>
          </a:xfrm>
          <a:prstGeom prst="rect">
            <a:avLst/>
          </a:prstGeom>
          <a:noFill/>
        </p:spPr>
        <p:txBody>
          <a:bodyPr wrap="square" rtlCol="0">
            <a:spAutoFit/>
          </a:bodyPr>
          <a:lstStyle/>
          <a:p>
            <a:pPr algn="ctr"/>
            <a:r>
              <a:rPr lang="en-US" sz="2800" b="1" dirty="0">
                <a:solidFill>
                  <a:srgbClr val="000090"/>
                </a:solidFill>
              </a:rPr>
              <a:t>Governor’s 2030 Climate Goals</a:t>
            </a:r>
          </a:p>
        </p:txBody>
      </p:sp>
      <p:sp>
        <p:nvSpPr>
          <p:cNvPr id="4" name="TextBox 3"/>
          <p:cNvSpPr txBox="1"/>
          <p:nvPr/>
        </p:nvSpPr>
        <p:spPr>
          <a:xfrm>
            <a:off x="5446496" y="6368534"/>
            <a:ext cx="2266766" cy="307777"/>
          </a:xfrm>
          <a:prstGeom prst="rect">
            <a:avLst/>
          </a:prstGeom>
          <a:noFill/>
        </p:spPr>
        <p:txBody>
          <a:bodyPr wrap="none" rtlCol="0">
            <a:spAutoFit/>
          </a:bodyPr>
          <a:lstStyle/>
          <a:p>
            <a:r>
              <a:rPr lang="en-US" sz="1400" i="1" dirty="0" smtClean="0"/>
              <a:t>Source: CCPM (March 2015)</a:t>
            </a:r>
            <a:endParaRPr lang="en-US" sz="1400" i="1" dirty="0"/>
          </a:p>
        </p:txBody>
      </p:sp>
    </p:spTree>
    <p:extLst>
      <p:ext uri="{BB962C8B-B14F-4D97-AF65-F5344CB8AC3E}">
        <p14:creationId xmlns:p14="http://schemas.microsoft.com/office/powerpoint/2010/main" val="1991632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Business As Usual (BAU) Scenarios</a:t>
            </a:r>
            <a:br>
              <a:rPr lang="en-US" dirty="0" smtClean="0"/>
            </a:br>
            <a:r>
              <a:rPr lang="en-US" sz="2700" dirty="0" smtClean="0">
                <a:solidFill>
                  <a:srgbClr val="000000"/>
                </a:solidFill>
              </a:rPr>
              <a:t>CCPM1 (December 2013)</a:t>
            </a:r>
            <a:endParaRPr lang="en-US" sz="2700" dirty="0">
              <a:solidFill>
                <a:srgbClr val="000000"/>
              </a:solidFill>
            </a:endParaRPr>
          </a:p>
        </p:txBody>
      </p:sp>
      <p:sp>
        <p:nvSpPr>
          <p:cNvPr id="5" name="TextBox 4"/>
          <p:cNvSpPr txBox="1"/>
          <p:nvPr/>
        </p:nvSpPr>
        <p:spPr>
          <a:xfrm>
            <a:off x="8458200" y="6412468"/>
            <a:ext cx="838200" cy="369332"/>
          </a:xfrm>
          <a:prstGeom prst="rect">
            <a:avLst/>
          </a:prstGeom>
          <a:noFill/>
        </p:spPr>
        <p:txBody>
          <a:bodyPr wrap="square" rtlCol="0">
            <a:spAutoFit/>
          </a:bodyPr>
          <a:lstStyle/>
          <a:p>
            <a:r>
              <a:rPr lang="en-US" dirty="0" smtClean="0"/>
              <a:t>9</a:t>
            </a:r>
            <a:endParaRPr lang="en-US" dirty="0"/>
          </a:p>
        </p:txBody>
      </p:sp>
      <p:pic>
        <p:nvPicPr>
          <p:cNvPr id="16" name="Picture 15"/>
          <p:cNvPicPr/>
          <p:nvPr/>
        </p:nvPicPr>
        <p:blipFill>
          <a:blip r:embed="rId3"/>
          <a:srcRect/>
          <a:stretch>
            <a:fillRect/>
          </a:stretch>
        </p:blipFill>
        <p:spPr bwMode="auto">
          <a:xfrm>
            <a:off x="87310" y="1248717"/>
            <a:ext cx="9056690" cy="4422618"/>
          </a:xfrm>
          <a:prstGeom prst="rect">
            <a:avLst/>
          </a:prstGeom>
          <a:noFill/>
          <a:ln w="9525">
            <a:noFill/>
            <a:miter lim="800000"/>
            <a:headEnd/>
            <a:tailEnd/>
          </a:ln>
        </p:spPr>
      </p:pic>
      <p:sp>
        <p:nvSpPr>
          <p:cNvPr id="6" name="TextBox 5"/>
          <p:cNvSpPr txBox="1"/>
          <p:nvPr/>
        </p:nvSpPr>
        <p:spPr>
          <a:xfrm>
            <a:off x="5162312" y="3292378"/>
            <a:ext cx="3147516" cy="400110"/>
          </a:xfrm>
          <a:prstGeom prst="rect">
            <a:avLst/>
          </a:prstGeom>
          <a:noFill/>
        </p:spPr>
        <p:txBody>
          <a:bodyPr wrap="none" rtlCol="0">
            <a:spAutoFit/>
          </a:bodyPr>
          <a:lstStyle/>
          <a:p>
            <a:r>
              <a:rPr lang="en-US" sz="2000" b="1" dirty="0" smtClean="0">
                <a:solidFill>
                  <a:srgbClr val="FF0000"/>
                </a:solidFill>
              </a:rPr>
              <a:t>All Models in CCPM2 (2015)</a:t>
            </a:r>
            <a:endParaRPr lang="en-US" sz="2000" b="1" dirty="0">
              <a:solidFill>
                <a:srgbClr val="FF0000"/>
              </a:solidFill>
            </a:endParaRPr>
          </a:p>
        </p:txBody>
      </p:sp>
    </p:spTree>
    <p:extLst>
      <p:ext uri="{BB962C8B-B14F-4D97-AF65-F5344CB8AC3E}">
        <p14:creationId xmlns:p14="http://schemas.microsoft.com/office/powerpoint/2010/main" val="3874787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61"/>
            <a:ext cx="8229600" cy="1143000"/>
          </a:xfrm>
        </p:spPr>
        <p:txBody>
          <a:bodyPr/>
          <a:lstStyle/>
          <a:p>
            <a:r>
              <a:rPr lang="en-US" dirty="0" smtClean="0"/>
              <a:t>Annual vs. Cumulative Emissions?</a:t>
            </a:r>
            <a:br>
              <a:rPr lang="en-US" dirty="0" smtClean="0"/>
            </a:br>
            <a:r>
              <a:rPr lang="en-US" sz="2400" dirty="0">
                <a:solidFill>
                  <a:srgbClr val="000000"/>
                </a:solidFill>
              </a:rPr>
              <a:t>(December 2013)</a:t>
            </a:r>
            <a:endParaRPr lang="en-US" sz="2400" dirty="0"/>
          </a:p>
        </p:txBody>
      </p:sp>
      <p:sp>
        <p:nvSpPr>
          <p:cNvPr id="5" name="TextBox 4"/>
          <p:cNvSpPr txBox="1"/>
          <p:nvPr/>
        </p:nvSpPr>
        <p:spPr>
          <a:xfrm>
            <a:off x="8458200" y="6400800"/>
            <a:ext cx="838200" cy="369332"/>
          </a:xfrm>
          <a:prstGeom prst="rect">
            <a:avLst/>
          </a:prstGeom>
          <a:noFill/>
        </p:spPr>
        <p:txBody>
          <a:bodyPr wrap="square" rtlCol="0">
            <a:spAutoFit/>
          </a:bodyPr>
          <a:lstStyle/>
          <a:p>
            <a:r>
              <a:rPr lang="en-US" dirty="0" smtClean="0"/>
              <a:t>12/21</a:t>
            </a:r>
            <a:endParaRPr lang="en-US" dirty="0"/>
          </a:p>
        </p:txBody>
      </p:sp>
      <p:pic>
        <p:nvPicPr>
          <p:cNvPr id="7" name="Picture 6"/>
          <p:cNvPicPr/>
          <p:nvPr/>
        </p:nvPicPr>
        <p:blipFill>
          <a:blip r:embed="rId3" cstate="print"/>
          <a:srcRect/>
          <a:stretch>
            <a:fillRect/>
          </a:stretch>
        </p:blipFill>
        <p:spPr bwMode="auto">
          <a:xfrm>
            <a:off x="533400" y="1143000"/>
            <a:ext cx="8001000" cy="4648200"/>
          </a:xfrm>
          <a:prstGeom prst="rect">
            <a:avLst/>
          </a:prstGeom>
          <a:noFill/>
          <a:ln w="9525">
            <a:noFill/>
            <a:miter lim="800000"/>
            <a:headEnd/>
            <a:tailEnd/>
          </a:ln>
        </p:spPr>
      </p:pic>
      <p:sp>
        <p:nvSpPr>
          <p:cNvPr id="6" name="TextBox 5"/>
          <p:cNvSpPr txBox="1"/>
          <p:nvPr/>
        </p:nvSpPr>
        <p:spPr>
          <a:xfrm>
            <a:off x="228600" y="6019800"/>
            <a:ext cx="8839200" cy="830997"/>
          </a:xfrm>
          <a:prstGeom prst="rect">
            <a:avLst/>
          </a:prstGeom>
          <a:solidFill>
            <a:schemeClr val="bg2"/>
          </a:solidFill>
        </p:spPr>
        <p:txBody>
          <a:bodyPr wrap="square" rtlCol="0">
            <a:spAutoFit/>
          </a:bodyPr>
          <a:lstStyle/>
          <a:p>
            <a:r>
              <a:rPr lang="en-US" sz="1600" b="1" dirty="0" smtClean="0">
                <a:solidFill>
                  <a:schemeClr val="tx2">
                    <a:lumMod val="10000"/>
                  </a:schemeClr>
                </a:solidFill>
              </a:rPr>
              <a:t>         Annual Emissions  </a:t>
            </a:r>
            <a:r>
              <a:rPr lang="en-US" sz="1600" dirty="0" smtClean="0">
                <a:solidFill>
                  <a:schemeClr val="tx2">
                    <a:lumMod val="10000"/>
                  </a:schemeClr>
                </a:solidFill>
              </a:rPr>
              <a:t>= Economy-wide emissions each year (e.g. all emissions in 2010)</a:t>
            </a:r>
          </a:p>
          <a:p>
            <a:r>
              <a:rPr lang="en-US" sz="1600" b="1" dirty="0" smtClean="0">
                <a:solidFill>
                  <a:schemeClr val="tx2">
                    <a:lumMod val="10000"/>
                  </a:schemeClr>
                </a:solidFill>
              </a:rPr>
              <a:t>Cumulative Emissions   </a:t>
            </a:r>
            <a:r>
              <a:rPr lang="en-US" sz="1600" dirty="0" smtClean="0">
                <a:solidFill>
                  <a:schemeClr val="tx2">
                    <a:lumMod val="10000"/>
                  </a:schemeClr>
                </a:solidFill>
              </a:rPr>
              <a:t>= The sum of annual emissions since the year 2010 </a:t>
            </a:r>
          </a:p>
          <a:p>
            <a:r>
              <a:rPr lang="en-US" sz="1600" dirty="0" smtClean="0">
                <a:solidFill>
                  <a:schemeClr val="tx2">
                    <a:lumMod val="10000"/>
                  </a:schemeClr>
                </a:solidFill>
              </a:rPr>
              <a:t>		     (e.g. emissions in 2010 + emissions in 2011 +…. emissions in year X)</a:t>
            </a:r>
            <a:endParaRPr lang="en-US" sz="1600" dirty="0">
              <a:solidFill>
                <a:schemeClr val="tx2">
                  <a:lumMod val="10000"/>
                </a:schemeClr>
              </a:solidFill>
            </a:endParaRPr>
          </a:p>
        </p:txBody>
      </p:sp>
      <p:sp>
        <p:nvSpPr>
          <p:cNvPr id="8" name="TextBox 7"/>
          <p:cNvSpPr txBox="1"/>
          <p:nvPr/>
        </p:nvSpPr>
        <p:spPr>
          <a:xfrm>
            <a:off x="8534400" y="6400800"/>
            <a:ext cx="838200" cy="369332"/>
          </a:xfrm>
          <a:prstGeom prst="rect">
            <a:avLst/>
          </a:prstGeom>
          <a:noFill/>
        </p:spPr>
        <p:txBody>
          <a:bodyPr wrap="square" rtlCol="0">
            <a:spAutoFit/>
          </a:bodyPr>
          <a:lstStyle/>
          <a:p>
            <a:r>
              <a:rPr lang="en-US" dirty="0" smtClean="0"/>
              <a:t>11</a:t>
            </a:r>
            <a:endParaRPr lang="en-US" dirty="0"/>
          </a:p>
        </p:txBody>
      </p:sp>
      <p:sp>
        <p:nvSpPr>
          <p:cNvPr id="3" name="Rectangle 2"/>
          <p:cNvSpPr/>
          <p:nvPr/>
        </p:nvSpPr>
        <p:spPr>
          <a:xfrm>
            <a:off x="2212021" y="1611147"/>
            <a:ext cx="4572000" cy="92333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dirty="0">
                <a:solidFill>
                  <a:schemeClr val="bg1"/>
                </a:solidFill>
              </a:rPr>
              <a:t>interim target is important to drive early actions to lower cumulative emissions (and achieve </a:t>
            </a:r>
            <a:r>
              <a:rPr lang="en-US" dirty="0" smtClean="0">
                <a:solidFill>
                  <a:schemeClr val="bg1"/>
                </a:solidFill>
              </a:rPr>
              <a:t>learning &amp; scale</a:t>
            </a:r>
            <a:r>
              <a:rPr lang="en-US" dirty="0">
                <a:solidFill>
                  <a:schemeClr val="bg1"/>
                </a:solidFill>
              </a:rPr>
              <a:t>)</a:t>
            </a:r>
          </a:p>
        </p:txBody>
      </p:sp>
    </p:spTree>
    <p:extLst>
      <p:ext uri="{BB962C8B-B14F-4D97-AF65-F5344CB8AC3E}">
        <p14:creationId xmlns:p14="http://schemas.microsoft.com/office/powerpoint/2010/main" val="5832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10230</TotalTime>
  <Words>2407</Words>
  <Application>Microsoft Macintosh PowerPoint</Application>
  <PresentationFormat>On-screen Show (4:3)</PresentationFormat>
  <Paragraphs>287</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MAVRIC: Modeling Analysis, Verification, Regulatory and International Compliance  Modeling to Support Policy Analysis</vt:lpstr>
      <vt:lpstr>Modeling Analysis, Verification, Regulatory and International Comparisons </vt:lpstr>
      <vt:lpstr>STEPS 2015 Projects: MAVRIC - Modeling, Analysis, Verification, and Regional and International Comparisons </vt:lpstr>
      <vt:lpstr>Models</vt:lpstr>
      <vt:lpstr>Highlights </vt:lpstr>
      <vt:lpstr>Since 2007, California gov has started a series of legislations/regulations to mitigation GHG emissions</vt:lpstr>
      <vt:lpstr>PowerPoint Presentation</vt:lpstr>
      <vt:lpstr>Business As Usual (BAU) Scenarios CCPM1 (December 2013)</vt:lpstr>
      <vt:lpstr>Annual vs. Cumulative Emissions? (December 2013)</vt:lpstr>
      <vt:lpstr>Observations from first CCPM forum  (December 2013)</vt:lpstr>
      <vt:lpstr>Key Observations: CCPM2 (March 2015)</vt:lpstr>
      <vt:lpstr>The Big Gap between Scenario Analysis and Consumer Preferences</vt:lpstr>
      <vt:lpstr>Overview of Model Approach</vt:lpstr>
      <vt:lpstr>Motivation for Consumer Choice</vt:lpstr>
      <vt:lpstr>Need for Consumer Choice in Policy Analysis</vt:lpstr>
      <vt:lpstr>Components of Disutility Cost in the year 2020</vt:lpstr>
      <vt:lpstr>PowerPoint Presentation</vt:lpstr>
      <vt:lpstr>PG&amp;E and ITS-Davis Collaboration on CA-TIMES </vt:lpstr>
      <vt:lpstr>CA-TIMES Model Improvements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Yeh</dc:creator>
  <cp:lastModifiedBy>Sonia Yeh</cp:lastModifiedBy>
  <cp:revision>101</cp:revision>
  <dcterms:created xsi:type="dcterms:W3CDTF">2015-03-24T16:16:30Z</dcterms:created>
  <dcterms:modified xsi:type="dcterms:W3CDTF">2015-05-13T16:32:01Z</dcterms:modified>
</cp:coreProperties>
</file>