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3600" cy="32918400"/>
  <p:notesSz cx="32099250" cy="38550850"/>
  <p:defaultTextStyle>
    <a:defPPr>
      <a:defRPr lang="en-US"/>
    </a:defPPr>
    <a:lvl1pPr algn="l" rtl="0" fontAlgn="base">
      <a:spcBef>
        <a:spcPct val="0"/>
      </a:spcBef>
      <a:spcAft>
        <a:spcPct val="0"/>
      </a:spcAft>
      <a:defRPr sz="8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8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8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8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8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8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8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8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8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07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E10"/>
    <a:srgbClr val="C0C0C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82" autoAdjust="0"/>
    <p:restoredTop sz="94237" autoAdjust="0"/>
  </p:normalViewPr>
  <p:slideViewPr>
    <p:cSldViewPr>
      <p:cViewPr varScale="1">
        <p:scale>
          <a:sx n="18" d="100"/>
          <a:sy n="18" d="100"/>
        </p:scale>
        <p:origin x="-1824" y="-114"/>
      </p:cViewPr>
      <p:guideLst>
        <p:guide orient="horz" pos="3078"/>
        <p:guide pos="12672"/>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908969" cy="1928221"/>
          </a:xfrm>
          <a:prstGeom prst="rect">
            <a:avLst/>
          </a:prstGeom>
          <a:noFill/>
          <a:ln w="9525">
            <a:noFill/>
            <a:miter lim="800000"/>
            <a:headEnd/>
            <a:tailEnd/>
          </a:ln>
          <a:effectLst/>
        </p:spPr>
        <p:txBody>
          <a:bodyPr vert="horz" wrap="square" lIns="403689" tIns="201842" rIns="403689" bIns="201842" numCol="1" anchor="t" anchorCtr="0" compatLnSpc="1">
            <a:prstTxWarp prst="textNoShape">
              <a:avLst/>
            </a:prstTxWarp>
          </a:bodyPr>
          <a:lstStyle>
            <a:lvl1pPr defTabSz="4037065">
              <a:defRPr sz="55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18181438" y="0"/>
            <a:ext cx="13910737" cy="1928221"/>
          </a:xfrm>
          <a:prstGeom prst="rect">
            <a:avLst/>
          </a:prstGeom>
          <a:noFill/>
          <a:ln w="9525">
            <a:noFill/>
            <a:miter lim="800000"/>
            <a:headEnd/>
            <a:tailEnd/>
          </a:ln>
          <a:effectLst/>
        </p:spPr>
        <p:txBody>
          <a:bodyPr vert="horz" wrap="square" lIns="403689" tIns="201842" rIns="403689" bIns="201842" numCol="1" anchor="t" anchorCtr="0" compatLnSpc="1">
            <a:prstTxWarp prst="textNoShape">
              <a:avLst/>
            </a:prstTxWarp>
          </a:bodyPr>
          <a:lstStyle>
            <a:lvl1pPr algn="r" defTabSz="4037065">
              <a:defRPr sz="550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7216775" y="2894013"/>
            <a:ext cx="17665700" cy="1445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3209221" y="18311317"/>
            <a:ext cx="25680817" cy="17348897"/>
          </a:xfrm>
          <a:prstGeom prst="rect">
            <a:avLst/>
          </a:prstGeom>
          <a:noFill/>
          <a:ln w="9525">
            <a:noFill/>
            <a:miter lim="800000"/>
            <a:headEnd/>
            <a:tailEnd/>
          </a:ln>
          <a:effectLst/>
        </p:spPr>
        <p:txBody>
          <a:bodyPr vert="horz" wrap="square" lIns="403689" tIns="201842" rIns="403689" bIns="2018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36615854"/>
            <a:ext cx="13908969" cy="1928221"/>
          </a:xfrm>
          <a:prstGeom prst="rect">
            <a:avLst/>
          </a:prstGeom>
          <a:noFill/>
          <a:ln w="9525">
            <a:noFill/>
            <a:miter lim="800000"/>
            <a:headEnd/>
            <a:tailEnd/>
          </a:ln>
          <a:effectLst/>
        </p:spPr>
        <p:txBody>
          <a:bodyPr vert="horz" wrap="square" lIns="403689" tIns="201842" rIns="403689" bIns="201842" numCol="1" anchor="b" anchorCtr="0" compatLnSpc="1">
            <a:prstTxWarp prst="textNoShape">
              <a:avLst/>
            </a:prstTxWarp>
          </a:bodyPr>
          <a:lstStyle>
            <a:lvl1pPr defTabSz="4037065">
              <a:defRPr sz="55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18181438" y="36615854"/>
            <a:ext cx="13910737" cy="1928221"/>
          </a:xfrm>
          <a:prstGeom prst="rect">
            <a:avLst/>
          </a:prstGeom>
          <a:noFill/>
          <a:ln w="9525">
            <a:noFill/>
            <a:miter lim="800000"/>
            <a:headEnd/>
            <a:tailEnd/>
          </a:ln>
          <a:effectLst/>
        </p:spPr>
        <p:txBody>
          <a:bodyPr vert="horz" wrap="square" lIns="403689" tIns="201842" rIns="403689" bIns="201842" numCol="1" anchor="b" anchorCtr="0" compatLnSpc="1">
            <a:prstTxWarp prst="textNoShape">
              <a:avLst/>
            </a:prstTxWarp>
          </a:bodyPr>
          <a:lstStyle>
            <a:lvl1pPr algn="r" defTabSz="4037065">
              <a:defRPr sz="5500">
                <a:latin typeface="Arial" charset="0"/>
                <a:cs typeface="+mn-cs"/>
              </a:defRPr>
            </a:lvl1pPr>
          </a:lstStyle>
          <a:p>
            <a:pPr>
              <a:defRPr/>
            </a:pPr>
            <a:fld id="{62678E74-474A-6A41-85CB-967ADB34A952}" type="slidenum">
              <a:rPr lang="en-US"/>
              <a:pPr>
                <a:defRPr/>
              </a:pPr>
              <a:t>‹#›</a:t>
            </a:fld>
            <a:endParaRPr lang="en-US" dirty="0"/>
          </a:p>
        </p:txBody>
      </p:sp>
    </p:spTree>
    <p:extLst>
      <p:ext uri="{BB962C8B-B14F-4D97-AF65-F5344CB8AC3E}">
        <p14:creationId xmlns:p14="http://schemas.microsoft.com/office/powerpoint/2010/main" val="3585264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37065" eaLnBrk="0" hangingPunct="0">
              <a:defRPr sz="8800">
                <a:solidFill>
                  <a:schemeClr val="tx1"/>
                </a:solidFill>
                <a:latin typeface="Times New Roman" charset="0"/>
                <a:ea typeface="ＭＳ Ｐゴシック" charset="0"/>
                <a:cs typeface="ＭＳ Ｐゴシック" charset="0"/>
              </a:defRPr>
            </a:lvl1pPr>
            <a:lvl2pPr marL="808447" indent="-310944" defTabSz="4037065" eaLnBrk="0" hangingPunct="0">
              <a:defRPr sz="8800">
                <a:solidFill>
                  <a:schemeClr val="tx1"/>
                </a:solidFill>
                <a:latin typeface="Times New Roman" charset="0"/>
                <a:ea typeface="ＭＳ Ｐゴシック" charset="0"/>
              </a:defRPr>
            </a:lvl2pPr>
            <a:lvl3pPr marL="1243767" indent="-248752" defTabSz="4037065" eaLnBrk="0" hangingPunct="0">
              <a:defRPr sz="8800">
                <a:solidFill>
                  <a:schemeClr val="tx1"/>
                </a:solidFill>
                <a:latin typeface="Times New Roman" charset="0"/>
                <a:ea typeface="ＭＳ Ｐゴシック" charset="0"/>
              </a:defRPr>
            </a:lvl3pPr>
            <a:lvl4pPr marL="1741275" indent="-248752" defTabSz="4037065" eaLnBrk="0" hangingPunct="0">
              <a:defRPr sz="8800">
                <a:solidFill>
                  <a:schemeClr val="tx1"/>
                </a:solidFill>
                <a:latin typeface="Times New Roman" charset="0"/>
                <a:ea typeface="ＭＳ Ｐゴシック" charset="0"/>
              </a:defRPr>
            </a:lvl4pPr>
            <a:lvl5pPr marL="2238782" indent="-248752" defTabSz="4037065" eaLnBrk="0" hangingPunct="0">
              <a:defRPr sz="8800">
                <a:solidFill>
                  <a:schemeClr val="tx1"/>
                </a:solidFill>
                <a:latin typeface="Times New Roman" charset="0"/>
                <a:ea typeface="ＭＳ Ｐゴシック" charset="0"/>
              </a:defRPr>
            </a:lvl5pPr>
            <a:lvl6pPr marL="2736290" indent="-248752" defTabSz="4037065" eaLnBrk="0" fontAlgn="base" hangingPunct="0">
              <a:spcBef>
                <a:spcPct val="0"/>
              </a:spcBef>
              <a:spcAft>
                <a:spcPct val="0"/>
              </a:spcAft>
              <a:defRPr sz="8800">
                <a:solidFill>
                  <a:schemeClr val="tx1"/>
                </a:solidFill>
                <a:latin typeface="Times New Roman" charset="0"/>
                <a:ea typeface="ＭＳ Ｐゴシック" charset="0"/>
              </a:defRPr>
            </a:lvl6pPr>
            <a:lvl7pPr marL="3233798" indent="-248752" defTabSz="4037065" eaLnBrk="0" fontAlgn="base" hangingPunct="0">
              <a:spcBef>
                <a:spcPct val="0"/>
              </a:spcBef>
              <a:spcAft>
                <a:spcPct val="0"/>
              </a:spcAft>
              <a:defRPr sz="8800">
                <a:solidFill>
                  <a:schemeClr val="tx1"/>
                </a:solidFill>
                <a:latin typeface="Times New Roman" charset="0"/>
                <a:ea typeface="ＭＳ Ｐゴシック" charset="0"/>
              </a:defRPr>
            </a:lvl7pPr>
            <a:lvl8pPr marL="3731306" indent="-248752" defTabSz="4037065" eaLnBrk="0" fontAlgn="base" hangingPunct="0">
              <a:spcBef>
                <a:spcPct val="0"/>
              </a:spcBef>
              <a:spcAft>
                <a:spcPct val="0"/>
              </a:spcAft>
              <a:defRPr sz="8800">
                <a:solidFill>
                  <a:schemeClr val="tx1"/>
                </a:solidFill>
                <a:latin typeface="Times New Roman" charset="0"/>
                <a:ea typeface="ＭＳ Ｐゴシック" charset="0"/>
              </a:defRPr>
            </a:lvl8pPr>
            <a:lvl9pPr marL="4228813" indent="-248752" defTabSz="4037065" eaLnBrk="0" fontAlgn="base" hangingPunct="0">
              <a:spcBef>
                <a:spcPct val="0"/>
              </a:spcBef>
              <a:spcAft>
                <a:spcPct val="0"/>
              </a:spcAft>
              <a:defRPr sz="8800">
                <a:solidFill>
                  <a:schemeClr val="tx1"/>
                </a:solidFill>
                <a:latin typeface="Times New Roman" charset="0"/>
                <a:ea typeface="ＭＳ Ｐゴシック" charset="0"/>
              </a:defRPr>
            </a:lvl9pPr>
          </a:lstStyle>
          <a:p>
            <a:pPr eaLnBrk="1" hangingPunct="1"/>
            <a:fld id="{4928D847-FACE-0945-8D78-BC4664BA6BA5}" type="slidenum">
              <a:rPr lang="en-US" sz="5500">
                <a:latin typeface="Arial" charset="0"/>
              </a:rPr>
              <a:pPr eaLnBrk="1" hangingPunct="1"/>
              <a:t>1</a:t>
            </a:fld>
            <a:endParaRPr lang="en-US" sz="5500" dirty="0">
              <a:latin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21822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C70EE0-908F-F840-9848-D5F5BC80336D}" type="slidenum">
              <a:rPr lang="en-US"/>
              <a:pPr>
                <a:defRPr/>
              </a:pPr>
              <a:t>‹#›</a:t>
            </a:fld>
            <a:endParaRPr lang="en-US" dirty="0"/>
          </a:p>
        </p:txBody>
      </p:sp>
    </p:spTree>
    <p:extLst>
      <p:ext uri="{BB962C8B-B14F-4D97-AF65-F5344CB8AC3E}">
        <p14:creationId xmlns:p14="http://schemas.microsoft.com/office/powerpoint/2010/main" val="268522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52F1D9-8D06-614C-BBBF-D167B647914D}" type="slidenum">
              <a:rPr lang="en-US"/>
              <a:pPr>
                <a:defRPr/>
              </a:pPr>
              <a:t>‹#›</a:t>
            </a:fld>
            <a:endParaRPr lang="en-US" dirty="0"/>
          </a:p>
        </p:txBody>
      </p:sp>
    </p:spTree>
    <p:extLst>
      <p:ext uri="{BB962C8B-B14F-4D97-AF65-F5344CB8AC3E}">
        <p14:creationId xmlns:p14="http://schemas.microsoft.com/office/powerpoint/2010/main" val="90708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317625"/>
            <a:ext cx="90519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317625"/>
            <a:ext cx="270065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E31ABD-3AFD-484E-B577-EBECF068F18D}" type="slidenum">
              <a:rPr lang="en-US"/>
              <a:pPr>
                <a:defRPr/>
              </a:pPr>
              <a:t>‹#›</a:t>
            </a:fld>
            <a:endParaRPr lang="en-US" dirty="0"/>
          </a:p>
        </p:txBody>
      </p:sp>
    </p:spTree>
    <p:extLst>
      <p:ext uri="{BB962C8B-B14F-4D97-AF65-F5344CB8AC3E}">
        <p14:creationId xmlns:p14="http://schemas.microsoft.com/office/powerpoint/2010/main" val="314059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31EFF3-3F9D-8F46-A010-AC192F7C3457}" type="slidenum">
              <a:rPr lang="en-US"/>
              <a:pPr>
                <a:defRPr/>
              </a:pPr>
              <a:t>‹#›</a:t>
            </a:fld>
            <a:endParaRPr lang="en-US" dirty="0"/>
          </a:p>
        </p:txBody>
      </p:sp>
    </p:spTree>
    <p:extLst>
      <p:ext uri="{BB962C8B-B14F-4D97-AF65-F5344CB8AC3E}">
        <p14:creationId xmlns:p14="http://schemas.microsoft.com/office/powerpoint/2010/main" val="256885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37B3CA-9ED4-034A-A33A-BCFEFC0725FB}" type="slidenum">
              <a:rPr lang="en-US"/>
              <a:pPr>
                <a:defRPr/>
              </a:pPr>
              <a:t>‹#›</a:t>
            </a:fld>
            <a:endParaRPr lang="en-US" dirty="0"/>
          </a:p>
        </p:txBody>
      </p:sp>
    </p:spTree>
    <p:extLst>
      <p:ext uri="{BB962C8B-B14F-4D97-AF65-F5344CB8AC3E}">
        <p14:creationId xmlns:p14="http://schemas.microsoft.com/office/powerpoint/2010/main" val="419734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681913"/>
            <a:ext cx="18029237"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681913"/>
            <a:ext cx="18029238"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E17AB8-A9F4-D149-892F-41855FB2E62B}" type="slidenum">
              <a:rPr lang="en-US"/>
              <a:pPr>
                <a:defRPr/>
              </a:pPr>
              <a:t>‹#›</a:t>
            </a:fld>
            <a:endParaRPr lang="en-US" dirty="0"/>
          </a:p>
        </p:txBody>
      </p:sp>
    </p:spTree>
    <p:extLst>
      <p:ext uri="{BB962C8B-B14F-4D97-AF65-F5344CB8AC3E}">
        <p14:creationId xmlns:p14="http://schemas.microsoft.com/office/powerpoint/2010/main" val="10045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B711B1-CE38-B048-A4BB-1F6D19F0EA6F}" type="slidenum">
              <a:rPr lang="en-US"/>
              <a:pPr>
                <a:defRPr/>
              </a:pPr>
              <a:t>‹#›</a:t>
            </a:fld>
            <a:endParaRPr lang="en-US" dirty="0"/>
          </a:p>
        </p:txBody>
      </p:sp>
    </p:spTree>
    <p:extLst>
      <p:ext uri="{BB962C8B-B14F-4D97-AF65-F5344CB8AC3E}">
        <p14:creationId xmlns:p14="http://schemas.microsoft.com/office/powerpoint/2010/main" val="237594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5178422-F05F-8E41-B090-DA35E38ECC30}" type="slidenum">
              <a:rPr lang="en-US"/>
              <a:pPr>
                <a:defRPr/>
              </a:pPr>
              <a:t>‹#›</a:t>
            </a:fld>
            <a:endParaRPr lang="en-US" dirty="0"/>
          </a:p>
        </p:txBody>
      </p:sp>
    </p:spTree>
    <p:extLst>
      <p:ext uri="{BB962C8B-B14F-4D97-AF65-F5344CB8AC3E}">
        <p14:creationId xmlns:p14="http://schemas.microsoft.com/office/powerpoint/2010/main" val="396858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3E8665D-441D-1746-914A-4EAEB360836E}" type="slidenum">
              <a:rPr lang="en-US"/>
              <a:pPr>
                <a:defRPr/>
              </a:pPr>
              <a:t>‹#›</a:t>
            </a:fld>
            <a:endParaRPr lang="en-US" dirty="0"/>
          </a:p>
        </p:txBody>
      </p:sp>
    </p:spTree>
    <p:extLst>
      <p:ext uri="{BB962C8B-B14F-4D97-AF65-F5344CB8AC3E}">
        <p14:creationId xmlns:p14="http://schemas.microsoft.com/office/powerpoint/2010/main" val="356189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09E27F-E2A4-A041-8199-6083B23A0DE8}" type="slidenum">
              <a:rPr lang="en-US"/>
              <a:pPr>
                <a:defRPr/>
              </a:pPr>
              <a:t>‹#›</a:t>
            </a:fld>
            <a:endParaRPr lang="en-US" dirty="0"/>
          </a:p>
        </p:txBody>
      </p:sp>
    </p:spTree>
    <p:extLst>
      <p:ext uri="{BB962C8B-B14F-4D97-AF65-F5344CB8AC3E}">
        <p14:creationId xmlns:p14="http://schemas.microsoft.com/office/powerpoint/2010/main" val="210621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17D1A2-9D14-0341-8146-CDAD5F0A7E83}" type="slidenum">
              <a:rPr lang="en-US"/>
              <a:pPr>
                <a:defRPr/>
              </a:pPr>
              <a:t>‹#›</a:t>
            </a:fld>
            <a:endParaRPr lang="en-US" dirty="0"/>
          </a:p>
        </p:txBody>
      </p:sp>
    </p:spTree>
    <p:extLst>
      <p:ext uri="{BB962C8B-B14F-4D97-AF65-F5344CB8AC3E}">
        <p14:creationId xmlns:p14="http://schemas.microsoft.com/office/powerpoint/2010/main" val="159116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98" tIns="208999" rIns="417998" bIns="20899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363" y="7681913"/>
            <a:ext cx="36210875" cy="2172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98" tIns="208999" rIns="417998" bIns="2089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363" y="29976763"/>
            <a:ext cx="9388475" cy="2286000"/>
          </a:xfrm>
          <a:prstGeom prst="rect">
            <a:avLst/>
          </a:prstGeom>
          <a:noFill/>
          <a:ln w="9525">
            <a:noFill/>
            <a:miter lim="800000"/>
            <a:headEnd/>
            <a:tailEnd/>
          </a:ln>
          <a:effectLst/>
        </p:spPr>
        <p:txBody>
          <a:bodyPr vert="horz" wrap="square" lIns="417998" tIns="208999" rIns="417998" bIns="208999" numCol="1" anchor="t" anchorCtr="0" compatLnSpc="1">
            <a:prstTxWarp prst="textNoShape">
              <a:avLst/>
            </a:prstTxWarp>
          </a:bodyPr>
          <a:lstStyle>
            <a:lvl1pPr>
              <a:defRPr sz="640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3746163" y="29976763"/>
            <a:ext cx="12741275" cy="2286000"/>
          </a:xfrm>
          <a:prstGeom prst="rect">
            <a:avLst/>
          </a:prstGeom>
          <a:noFill/>
          <a:ln w="9525">
            <a:noFill/>
            <a:miter lim="800000"/>
            <a:headEnd/>
            <a:tailEnd/>
          </a:ln>
          <a:effectLst/>
        </p:spPr>
        <p:txBody>
          <a:bodyPr vert="horz" wrap="square" lIns="417998" tIns="208999" rIns="417998" bIns="208999" numCol="1" anchor="t" anchorCtr="0" compatLnSpc="1">
            <a:prstTxWarp prst="textNoShape">
              <a:avLst/>
            </a:prstTxWarp>
          </a:bodyPr>
          <a:lstStyle>
            <a:lvl1pPr algn="ctr">
              <a:defRPr sz="6400">
                <a:latin typeface="Arial"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28833763" y="29976763"/>
            <a:ext cx="9388475" cy="2286000"/>
          </a:xfrm>
          <a:prstGeom prst="rect">
            <a:avLst/>
          </a:prstGeom>
          <a:noFill/>
          <a:ln w="9525">
            <a:noFill/>
            <a:miter lim="800000"/>
            <a:headEnd/>
            <a:tailEnd/>
          </a:ln>
          <a:effectLst/>
        </p:spPr>
        <p:txBody>
          <a:bodyPr vert="horz" wrap="square" lIns="417998" tIns="208999" rIns="417998" bIns="208999" numCol="1" anchor="t" anchorCtr="0" compatLnSpc="1">
            <a:prstTxWarp prst="textNoShape">
              <a:avLst/>
            </a:prstTxWarp>
          </a:bodyPr>
          <a:lstStyle>
            <a:lvl1pPr algn="r">
              <a:defRPr sz="6400">
                <a:latin typeface="Arial" charset="0"/>
                <a:cs typeface="+mn-cs"/>
              </a:defRPr>
            </a:lvl1pPr>
          </a:lstStyle>
          <a:p>
            <a:pPr>
              <a:defRPr/>
            </a:pPr>
            <a:fld id="{58A658AF-C20F-3744-99DE-7A56A728C0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9888" rtl="0" eaLnBrk="0" fontAlgn="base" hangingPunct="0">
        <a:spcBef>
          <a:spcPct val="0"/>
        </a:spcBef>
        <a:spcAft>
          <a:spcPct val="0"/>
        </a:spcAft>
        <a:defRPr sz="20100">
          <a:solidFill>
            <a:schemeClr val="tx2"/>
          </a:solidFill>
          <a:latin typeface="+mj-lt"/>
          <a:ea typeface="ＭＳ Ｐゴシック" charset="0"/>
          <a:cs typeface="ＭＳ Ｐゴシック" charset="0"/>
        </a:defRPr>
      </a:lvl1pPr>
      <a:lvl2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2pPr>
      <a:lvl3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3pPr>
      <a:lvl4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4pPr>
      <a:lvl5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8450" indent="-1568450" algn="l" defTabSz="4179888" rtl="0" eaLnBrk="0" fontAlgn="base" hangingPunct="0">
        <a:spcBef>
          <a:spcPct val="20000"/>
        </a:spcBef>
        <a:spcAft>
          <a:spcPct val="0"/>
        </a:spcAft>
        <a:buChar char="•"/>
        <a:defRPr sz="14700">
          <a:solidFill>
            <a:schemeClr val="tx1"/>
          </a:solidFill>
          <a:latin typeface="+mn-lt"/>
          <a:ea typeface="ＭＳ Ｐゴシック" charset="0"/>
          <a:cs typeface="ＭＳ Ｐゴシック" charset="0"/>
        </a:defRPr>
      </a:lvl1pPr>
      <a:lvl2pPr marL="3395663" indent="-1304925" algn="l" defTabSz="4179888" rtl="0" eaLnBrk="0" fontAlgn="base" hangingPunct="0">
        <a:spcBef>
          <a:spcPct val="20000"/>
        </a:spcBef>
        <a:spcAft>
          <a:spcPct val="0"/>
        </a:spcAft>
        <a:buChar char="–"/>
        <a:defRPr sz="12800">
          <a:solidFill>
            <a:schemeClr val="tx1"/>
          </a:solidFill>
          <a:latin typeface="+mn-lt"/>
          <a:ea typeface="ＭＳ Ｐゴシック" charset="0"/>
        </a:defRPr>
      </a:lvl2pPr>
      <a:lvl3pPr marL="5224463" indent="-1044575" algn="l" defTabSz="4179888" rtl="0" eaLnBrk="0" fontAlgn="base" hangingPunct="0">
        <a:spcBef>
          <a:spcPct val="20000"/>
        </a:spcBef>
        <a:spcAft>
          <a:spcPct val="0"/>
        </a:spcAft>
        <a:buChar char="•"/>
        <a:defRPr sz="11000">
          <a:solidFill>
            <a:schemeClr val="tx1"/>
          </a:solidFill>
          <a:latin typeface="+mn-lt"/>
          <a:ea typeface="ＭＳ Ｐゴシック" charset="0"/>
        </a:defRPr>
      </a:lvl3pPr>
      <a:lvl4pPr marL="7315200" indent="-1044575" algn="l" defTabSz="4179888" rtl="0" eaLnBrk="0" fontAlgn="base" hangingPunct="0">
        <a:spcBef>
          <a:spcPct val="20000"/>
        </a:spcBef>
        <a:spcAft>
          <a:spcPct val="0"/>
        </a:spcAft>
        <a:buChar char="–"/>
        <a:defRPr sz="9100">
          <a:solidFill>
            <a:schemeClr val="tx1"/>
          </a:solidFill>
          <a:latin typeface="+mn-lt"/>
          <a:ea typeface="ＭＳ Ｐゴシック" charset="0"/>
        </a:defRPr>
      </a:lvl4pPr>
      <a:lvl5pPr marL="9404350" indent="-1042988" algn="l" defTabSz="4179888" rtl="0" eaLnBrk="0" fontAlgn="base" hangingPunct="0">
        <a:spcBef>
          <a:spcPct val="20000"/>
        </a:spcBef>
        <a:spcAft>
          <a:spcPct val="0"/>
        </a:spcAft>
        <a:buChar char="»"/>
        <a:defRPr sz="9100">
          <a:solidFill>
            <a:schemeClr val="tx1"/>
          </a:solidFill>
          <a:latin typeface="+mn-lt"/>
          <a:ea typeface="ＭＳ Ｐゴシック" charset="0"/>
        </a:defRPr>
      </a:lvl5pPr>
      <a:lvl6pPr marL="9861550" indent="-1042988" algn="l" defTabSz="4179888" rtl="0" fontAlgn="base">
        <a:spcBef>
          <a:spcPct val="20000"/>
        </a:spcBef>
        <a:spcAft>
          <a:spcPct val="0"/>
        </a:spcAft>
        <a:buChar char="»"/>
        <a:defRPr sz="9100">
          <a:solidFill>
            <a:schemeClr val="tx1"/>
          </a:solidFill>
          <a:latin typeface="+mn-lt"/>
        </a:defRPr>
      </a:lvl6pPr>
      <a:lvl7pPr marL="10318750" indent="-1042988" algn="l" defTabSz="4179888" rtl="0" fontAlgn="base">
        <a:spcBef>
          <a:spcPct val="20000"/>
        </a:spcBef>
        <a:spcAft>
          <a:spcPct val="0"/>
        </a:spcAft>
        <a:buChar char="»"/>
        <a:defRPr sz="9100">
          <a:solidFill>
            <a:schemeClr val="tx1"/>
          </a:solidFill>
          <a:latin typeface="+mn-lt"/>
        </a:defRPr>
      </a:lvl7pPr>
      <a:lvl8pPr marL="10775950" indent="-1042988" algn="l" defTabSz="4179888" rtl="0" fontAlgn="base">
        <a:spcBef>
          <a:spcPct val="20000"/>
        </a:spcBef>
        <a:spcAft>
          <a:spcPct val="0"/>
        </a:spcAft>
        <a:buChar char="»"/>
        <a:defRPr sz="9100">
          <a:solidFill>
            <a:schemeClr val="tx1"/>
          </a:solidFill>
          <a:latin typeface="+mn-lt"/>
        </a:defRPr>
      </a:lvl8pPr>
      <a:lvl9pPr marL="11233150" indent="-1042988"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bwMode="auto">
          <a:xfrm rot="5400000">
            <a:off x="16802100" y="1028700"/>
            <a:ext cx="7315200" cy="148590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grpSp>
        <p:nvGrpSpPr>
          <p:cNvPr id="7" name="Group 6"/>
          <p:cNvGrpSpPr/>
          <p:nvPr/>
        </p:nvGrpSpPr>
        <p:grpSpPr>
          <a:xfrm>
            <a:off x="34857858" y="25361972"/>
            <a:ext cx="3546942" cy="836313"/>
            <a:chOff x="35292645" y="25224087"/>
            <a:chExt cx="3546942" cy="836313"/>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92645" y="25224087"/>
              <a:ext cx="3340755" cy="836313"/>
            </a:xfrm>
            <a:prstGeom prst="rect">
              <a:avLst/>
            </a:prstGeom>
          </p:spPr>
        </p:pic>
        <p:sp>
          <p:nvSpPr>
            <p:cNvPr id="3" name="Rectangle 2"/>
            <p:cNvSpPr/>
            <p:nvPr/>
          </p:nvSpPr>
          <p:spPr bwMode="auto">
            <a:xfrm>
              <a:off x="38610987" y="25325438"/>
              <a:ext cx="228600" cy="73496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Times New Roman" pitchFamily="18" charset="0"/>
              </a:endParaRPr>
            </a:p>
          </p:txBody>
        </p:sp>
      </p:grpSp>
      <p:sp>
        <p:nvSpPr>
          <p:cNvPr id="14337" name="Rectangle 105"/>
          <p:cNvSpPr>
            <a:spLocks noChangeArrowheads="1"/>
          </p:cNvSpPr>
          <p:nvPr/>
        </p:nvSpPr>
        <p:spPr bwMode="auto">
          <a:xfrm>
            <a:off x="228600" y="228600"/>
            <a:ext cx="39738300" cy="3308350"/>
          </a:xfrm>
          <a:prstGeom prst="rect">
            <a:avLst/>
          </a:prstGeom>
          <a:solidFill>
            <a:srgbClr val="C6DBFF"/>
          </a:solidFill>
          <a:ln w="57150">
            <a:solidFill>
              <a:schemeClr val="tx1"/>
            </a:solidFill>
            <a:miter lim="800000"/>
            <a:headEnd/>
            <a:tailEnd/>
          </a:ln>
        </p:spPr>
        <p:txBody>
          <a:bodyPr wrap="none" anchor="ctr"/>
          <a:lstStyle/>
          <a:p>
            <a:pPr eaLnBrk="0" hangingPunct="0"/>
            <a:endParaRPr lang="en-US" sz="2400" baseline="-25000" dirty="0">
              <a:latin typeface="Arial" charset="0"/>
            </a:endParaRPr>
          </a:p>
        </p:txBody>
      </p:sp>
      <p:sp>
        <p:nvSpPr>
          <p:cNvPr id="14338" name="Text Box 4"/>
          <p:cNvSpPr txBox="1">
            <a:spLocks noChangeArrowheads="1"/>
          </p:cNvSpPr>
          <p:nvPr/>
        </p:nvSpPr>
        <p:spPr bwMode="auto">
          <a:xfrm>
            <a:off x="2971800" y="412750"/>
            <a:ext cx="33832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Times New Roman" charset="0"/>
                <a:ea typeface="ＭＳ Ｐゴシック" charset="0"/>
                <a:cs typeface="ＭＳ Ｐゴシック" charset="0"/>
              </a:defRPr>
            </a:lvl1pPr>
            <a:lvl2pPr marL="742950" indent="-285750" eaLnBrk="0" hangingPunct="0">
              <a:defRPr sz="8200">
                <a:solidFill>
                  <a:schemeClr val="tx1"/>
                </a:solidFill>
                <a:latin typeface="Times New Roman" charset="0"/>
                <a:ea typeface="ＭＳ Ｐゴシック" charset="0"/>
              </a:defRPr>
            </a:lvl2pPr>
            <a:lvl3pPr marL="1143000" indent="-228600" eaLnBrk="0" hangingPunct="0">
              <a:defRPr sz="8200">
                <a:solidFill>
                  <a:schemeClr val="tx1"/>
                </a:solidFill>
                <a:latin typeface="Times New Roman" charset="0"/>
                <a:ea typeface="ＭＳ Ｐゴシック" charset="0"/>
              </a:defRPr>
            </a:lvl3pPr>
            <a:lvl4pPr marL="1600200" indent="-228600" eaLnBrk="0" hangingPunct="0">
              <a:defRPr sz="8200">
                <a:solidFill>
                  <a:schemeClr val="tx1"/>
                </a:solidFill>
                <a:latin typeface="Times New Roman" charset="0"/>
                <a:ea typeface="ＭＳ Ｐゴシック" charset="0"/>
              </a:defRPr>
            </a:lvl4pPr>
            <a:lvl5pPr marL="2057400" indent="-228600" eaLnBrk="0" hangingPunct="0">
              <a:defRPr sz="8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200">
                <a:solidFill>
                  <a:schemeClr val="tx1"/>
                </a:solidFill>
                <a:latin typeface="Times New Roman" charset="0"/>
                <a:ea typeface="ＭＳ Ｐゴシック" charset="0"/>
              </a:defRPr>
            </a:lvl9pPr>
          </a:lstStyle>
          <a:p>
            <a:pPr algn="ctr"/>
            <a:r>
              <a:rPr lang="en-US" sz="8000" b="1" dirty="0" smtClean="0">
                <a:latin typeface="Arial" charset="0"/>
              </a:rPr>
              <a:t>EV Distribution Strategy, Retail Performance and Policy</a:t>
            </a:r>
            <a:endParaRPr lang="en-US" sz="8000" b="1" dirty="0">
              <a:latin typeface="Arial" charset="0"/>
            </a:endParaRPr>
          </a:p>
          <a:p>
            <a:pPr algn="ctr"/>
            <a:r>
              <a:rPr lang="en-US" sz="4400" b="1" dirty="0" smtClean="0">
                <a:latin typeface="Times" charset="0"/>
              </a:rPr>
              <a:t>Eric </a:t>
            </a:r>
            <a:r>
              <a:rPr lang="en-US" sz="4400" b="1" dirty="0">
                <a:latin typeface="Times" charset="0"/>
              </a:rPr>
              <a:t>Cahill,  Jamie Davies, and Tom Turrentine</a:t>
            </a:r>
            <a:endParaRPr lang="en-US" sz="4400" b="1" baseline="30000" dirty="0">
              <a:latin typeface="Times" charset="0"/>
            </a:endParaRPr>
          </a:p>
          <a:p>
            <a:pPr algn="ctr"/>
            <a:r>
              <a:rPr lang="en-US" sz="3600" dirty="0">
                <a:latin typeface="Times" charset="0"/>
              </a:rPr>
              <a:t>Institute of Transportation Studies, University of California, Davis  - </a:t>
            </a:r>
            <a:r>
              <a:rPr lang="en-US" sz="3600" i="1" dirty="0" smtClean="0">
                <a:latin typeface="Times" charset="0"/>
              </a:rPr>
              <a:t>December 2015</a:t>
            </a:r>
            <a:endParaRPr lang="en-US" sz="3600" i="1" dirty="0">
              <a:latin typeface="Times" charset="0"/>
            </a:endParaRPr>
          </a:p>
        </p:txBody>
      </p:sp>
      <p:sp>
        <p:nvSpPr>
          <p:cNvPr id="14339" name="Rectangle 229"/>
          <p:cNvSpPr>
            <a:spLocks noChangeArrowheads="1"/>
          </p:cNvSpPr>
          <p:nvPr/>
        </p:nvSpPr>
        <p:spPr bwMode="auto">
          <a:xfrm>
            <a:off x="14630400" y="31775400"/>
            <a:ext cx="11201400" cy="8318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sz="2400" b="1" i="1" dirty="0" smtClean="0">
                <a:latin typeface="Times" charset="0"/>
              </a:rPr>
              <a:t>For questions, please contact:</a:t>
            </a:r>
            <a:endParaRPr lang="en-US" sz="2400" b="1" dirty="0">
              <a:latin typeface="Times" charset="0"/>
            </a:endParaRPr>
          </a:p>
          <a:p>
            <a:pPr algn="ctr" eaLnBrk="0" hangingPunct="0"/>
            <a:r>
              <a:rPr lang="en-US" sz="2400" dirty="0">
                <a:latin typeface="Times" charset="0"/>
              </a:rPr>
              <a:t>Eric C. Cahill (</a:t>
            </a:r>
            <a:r>
              <a:rPr lang="en-US" sz="2400" i="1" dirty="0" err="1">
                <a:latin typeface="Times" charset="0"/>
              </a:rPr>
              <a:t>eccahill@ucdavis.edu</a:t>
            </a:r>
            <a:r>
              <a:rPr lang="en-US" sz="2400" i="1" dirty="0" smtClean="0">
                <a:latin typeface="Times" charset="0"/>
              </a:rPr>
              <a:t>)</a:t>
            </a:r>
            <a:endParaRPr lang="en-US" sz="2400" dirty="0">
              <a:latin typeface="Times" charset="0"/>
            </a:endParaRPr>
          </a:p>
        </p:txBody>
      </p:sp>
      <p:pic>
        <p:nvPicPr>
          <p:cNvPr id="14340" name="Picture 452" descr="ITSStepsLogo_MS Produc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200" y="30632400"/>
            <a:ext cx="13992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03" descr="C:\Users\Paul\Desktop\expanded_logo_gold-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2047" y="1288105"/>
            <a:ext cx="3587182" cy="9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C:\Users\Paul\Desktop\seal_blu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255450" y="738188"/>
            <a:ext cx="22542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457200" y="3886200"/>
            <a:ext cx="11887200" cy="769937"/>
          </a:xfrm>
          <a:prstGeom prst="rect">
            <a:avLst/>
          </a:prstGeom>
          <a:solidFill>
            <a:schemeClr val="accent6">
              <a:lumMod val="75000"/>
            </a:schemeClr>
          </a:solidFill>
          <a:ln>
            <a:noFill/>
          </a:ln>
        </p:spPr>
        <p:txBody>
          <a:bodyPr wrap="square">
            <a:spAutoFit/>
          </a:bodyPr>
          <a:lstStyle/>
          <a:p>
            <a:pPr algn="ctr">
              <a:defRPr/>
            </a:pPr>
            <a:r>
              <a:rPr lang="en-US" sz="4400" dirty="0" smtClean="0">
                <a:solidFill>
                  <a:schemeClr val="bg1"/>
                </a:solidFill>
                <a:latin typeface="+mj-lt"/>
                <a:ea typeface="+mn-ea"/>
                <a:cs typeface="+mn-cs"/>
              </a:rPr>
              <a:t>How does retail structure impact PEV sales</a:t>
            </a:r>
            <a:r>
              <a:rPr lang="en-US" sz="4400" dirty="0">
                <a:solidFill>
                  <a:schemeClr val="bg1"/>
                </a:solidFill>
                <a:latin typeface="+mj-lt"/>
                <a:ea typeface="+mn-ea"/>
                <a:cs typeface="+mn-cs"/>
              </a:rPr>
              <a:t>?</a:t>
            </a:r>
          </a:p>
        </p:txBody>
      </p:sp>
      <p:sp>
        <p:nvSpPr>
          <p:cNvPr id="24" name="TextBox 23"/>
          <p:cNvSpPr txBox="1"/>
          <p:nvPr/>
        </p:nvSpPr>
        <p:spPr>
          <a:xfrm>
            <a:off x="457200" y="9322328"/>
            <a:ext cx="11887200" cy="769938"/>
          </a:xfrm>
          <a:prstGeom prst="rect">
            <a:avLst/>
          </a:prstGeom>
          <a:solidFill>
            <a:schemeClr val="accent6">
              <a:lumMod val="75000"/>
            </a:schemeClr>
          </a:solidFill>
          <a:ln>
            <a:noFill/>
          </a:ln>
        </p:spPr>
        <p:txBody>
          <a:bodyPr wrap="square">
            <a:spAutoFit/>
          </a:bodyPr>
          <a:lstStyle/>
          <a:p>
            <a:pPr algn="ctr">
              <a:defRPr/>
            </a:pPr>
            <a:r>
              <a:rPr lang="en-US" sz="4400" dirty="0">
                <a:solidFill>
                  <a:schemeClr val="bg1"/>
                </a:solidFill>
                <a:latin typeface="+mj-lt"/>
                <a:ea typeface="+mn-ea"/>
                <a:cs typeface="+mn-cs"/>
              </a:rPr>
              <a:t>Why might dealerships matter?</a:t>
            </a:r>
          </a:p>
        </p:txBody>
      </p:sp>
      <p:sp>
        <p:nvSpPr>
          <p:cNvPr id="14346" name="Rectangle 17"/>
          <p:cNvSpPr>
            <a:spLocks noChangeArrowheads="1"/>
          </p:cNvSpPr>
          <p:nvPr/>
        </p:nvSpPr>
        <p:spPr bwMode="auto">
          <a:xfrm>
            <a:off x="531813" y="4673598"/>
            <a:ext cx="11583987" cy="4305648"/>
          </a:xfrm>
          <a:prstGeom prst="rect">
            <a:avLst/>
          </a:prstGeom>
          <a:noFill/>
          <a:ln>
            <a:noFill/>
          </a:ln>
          <a:extLst/>
        </p:spPr>
        <p:txBody>
          <a:bodyPr/>
          <a:lstStyle/>
          <a:p>
            <a:r>
              <a:rPr lang="en-US" sz="2000" dirty="0" smtClean="0"/>
              <a:t>	PEVs </a:t>
            </a:r>
            <a:r>
              <a:rPr lang="en-US" sz="2000" dirty="0"/>
              <a:t>hold distinctly different value for customers, entail material changes in consumer behavior and require new fueling and support infrastructure on which customers rely. New car dealers may be ill-equipped to sell these radically innovative new products, with potentially adverse consequences for PEV adoption. </a:t>
            </a:r>
            <a:r>
              <a:rPr lang="en-US" sz="2000" dirty="0" smtClean="0"/>
              <a:t>Marketing </a:t>
            </a:r>
            <a:r>
              <a:rPr lang="en-US" sz="2000" dirty="0"/>
              <a:t>theory suggests that success in bringing radically different technologies to market depends on whether manufacturers can match an appropriate distribution strategy to the type of innovation being introduced. I examine the relationship between innovation form and distribution strategy by analyzing national new car buyer survey data from automotive research firm J.D. Power and by conducting a total of 43 interviews with automakers and new car dealers in California’s core PEV markets. </a:t>
            </a:r>
            <a:endParaRPr lang="en-US" sz="2000" dirty="0" smtClean="0"/>
          </a:p>
          <a:p>
            <a:r>
              <a:rPr lang="en-US" sz="2000" dirty="0" smtClean="0"/>
              <a:t>	The </a:t>
            </a:r>
            <a:r>
              <a:rPr lang="en-US" sz="2000" dirty="0"/>
              <a:t>analysis revealed PEV buyers rated new car dealers much lower than buyers of conventional cars and reported much lower intended loyalty to those manufacturers as a result. Buyers of PEVs from Tesla, which uses a direct-to-customer sales model reported much higher retail satisfaction and higher intended buyer loyalty. I suggest a dual-path approach for policy aimed at mitigating distribution-related barriers by: (1) Aligning government-funded incentive programs with industry practices through more “retail friendly” policies that reduce uncertainty for dealers and end customers, and (2) Empowering manufacturers to pursue alternative market pathways for distributing PEVs</a:t>
            </a:r>
            <a:r>
              <a:rPr lang="en-US" sz="2000" dirty="0" smtClean="0"/>
              <a:t>.</a:t>
            </a:r>
            <a:endParaRPr lang="en-US" sz="2000" dirty="0"/>
          </a:p>
        </p:txBody>
      </p:sp>
      <p:sp>
        <p:nvSpPr>
          <p:cNvPr id="29" name="TextBox 28"/>
          <p:cNvSpPr txBox="1"/>
          <p:nvPr/>
        </p:nvSpPr>
        <p:spPr>
          <a:xfrm>
            <a:off x="28803600" y="20326158"/>
            <a:ext cx="109728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Milestones, Publications and Partners</a:t>
            </a:r>
            <a:endParaRPr lang="en-US" sz="4800" dirty="0">
              <a:solidFill>
                <a:schemeClr val="bg1"/>
              </a:solidFill>
              <a:latin typeface="+mj-lt"/>
              <a:ea typeface="+mn-ea"/>
              <a:cs typeface="+mn-cs"/>
            </a:endParaRPr>
          </a:p>
        </p:txBody>
      </p:sp>
      <p:sp>
        <p:nvSpPr>
          <p:cNvPr id="30" name="Rectangle 17"/>
          <p:cNvSpPr>
            <a:spLocks noChangeArrowheads="1"/>
          </p:cNvSpPr>
          <p:nvPr/>
        </p:nvSpPr>
        <p:spPr bwMode="auto">
          <a:xfrm>
            <a:off x="29032200" y="21299210"/>
            <a:ext cx="10669588" cy="31609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a:buChar char="•"/>
              <a:defRPr/>
            </a:pPr>
            <a:r>
              <a:rPr lang="en-US" sz="2200" dirty="0"/>
              <a:t>C</a:t>
            </a:r>
            <a:r>
              <a:rPr lang="en-US" sz="2200" dirty="0" smtClean="0"/>
              <a:t>onvened PEV Retail Workshop hosted by ITS-Davis (June 2014)</a:t>
            </a:r>
          </a:p>
          <a:p>
            <a:pPr marL="342900" indent="-342900">
              <a:buFont typeface="Arial"/>
              <a:buChar char="•"/>
              <a:defRPr/>
            </a:pPr>
            <a:r>
              <a:rPr lang="en-US" sz="2200" dirty="0" smtClean="0"/>
              <a:t>Submitted final report to California Energy Commission (December 2014)</a:t>
            </a:r>
          </a:p>
          <a:p>
            <a:pPr marL="342900" indent="-342900">
              <a:buFont typeface="Arial"/>
              <a:buChar char="•"/>
              <a:defRPr/>
            </a:pPr>
            <a:r>
              <a:rPr lang="en-US" sz="2200" dirty="0" smtClean="0"/>
              <a:t>Cahill, E.C., Davies-</a:t>
            </a:r>
            <a:r>
              <a:rPr lang="en-US" sz="2200" dirty="0" err="1" smtClean="0"/>
              <a:t>Shawhyde</a:t>
            </a:r>
            <a:r>
              <a:rPr lang="en-US" sz="2200" dirty="0" smtClean="0"/>
              <a:t>, J., </a:t>
            </a:r>
            <a:r>
              <a:rPr lang="en-US" sz="2200" dirty="0" err="1" smtClean="0"/>
              <a:t>Turrentine</a:t>
            </a:r>
            <a:r>
              <a:rPr lang="en-US" sz="2200" dirty="0" smtClean="0"/>
              <a:t>, T., &amp; </a:t>
            </a:r>
            <a:r>
              <a:rPr lang="en-US" sz="2200" dirty="0" err="1" smtClean="0"/>
              <a:t>Sperling</a:t>
            </a:r>
            <a:r>
              <a:rPr lang="en-US" sz="2200" dirty="0" smtClean="0"/>
              <a:t>, D. (2015). New Car Dealers and Retail Innovation in California’s Plug-in Electric Vehicle Market.</a:t>
            </a:r>
            <a:r>
              <a:rPr lang="en-US" sz="2200" i="1" dirty="0" smtClean="0"/>
              <a:t> Transportation Research Board 94</a:t>
            </a:r>
            <a:r>
              <a:rPr lang="en-US" sz="2200" i="1" baseline="30000" dirty="0" smtClean="0"/>
              <a:t>th</a:t>
            </a:r>
            <a:r>
              <a:rPr lang="en-US" sz="2200" i="1" dirty="0" smtClean="0"/>
              <a:t> Annual Meeting Compendium of Papers</a:t>
            </a:r>
            <a:r>
              <a:rPr lang="en-US" sz="2200" dirty="0" smtClean="0"/>
              <a:t>.</a:t>
            </a:r>
          </a:p>
          <a:p>
            <a:pPr marL="342900" indent="-342900">
              <a:buFont typeface="Arial"/>
              <a:buChar char="•"/>
              <a:defRPr/>
            </a:pPr>
            <a:r>
              <a:rPr lang="en-US" sz="2200" dirty="0" smtClean="0"/>
              <a:t>ITS-Davis Policy Brief and </a:t>
            </a:r>
            <a:r>
              <a:rPr lang="en-US" sz="2200" i="1" dirty="0" err="1" smtClean="0"/>
              <a:t>GreenLight</a:t>
            </a:r>
            <a:r>
              <a:rPr lang="en-US" sz="2200" dirty="0" smtClean="0"/>
              <a:t> </a:t>
            </a:r>
            <a:r>
              <a:rPr lang="en-US" sz="2200" dirty="0"/>
              <a:t>Blog series posts, </a:t>
            </a:r>
            <a:r>
              <a:rPr lang="en-US" sz="2200" dirty="0" smtClean="0"/>
              <a:t>November 2014</a:t>
            </a:r>
          </a:p>
          <a:p>
            <a:pPr marL="342900" indent="-342900">
              <a:buFont typeface="Arial"/>
              <a:buChar char="•"/>
              <a:defRPr/>
            </a:pPr>
            <a:r>
              <a:rPr lang="en-US" sz="2200" dirty="0" smtClean="0"/>
              <a:t>Cahill, E., (2014, December 8). [Letter to the Editor]. </a:t>
            </a:r>
            <a:r>
              <a:rPr lang="en-US" sz="2200" i="1" dirty="0" smtClean="0"/>
              <a:t>Automotive News</a:t>
            </a:r>
            <a:r>
              <a:rPr lang="en-US" sz="2200" dirty="0" smtClean="0"/>
              <a:t>, p. 12.</a:t>
            </a:r>
          </a:p>
          <a:p>
            <a:pPr marL="342900" indent="-342900">
              <a:buFont typeface="Arial"/>
              <a:buChar char="•"/>
              <a:defRPr/>
            </a:pPr>
            <a:r>
              <a:rPr lang="en-US" sz="2200" dirty="0" smtClean="0"/>
              <a:t>A Car Dealer’s Won’t Sell: It’s Electric, </a:t>
            </a:r>
            <a:r>
              <a:rPr lang="en-US" sz="2200" i="1" dirty="0" smtClean="0"/>
              <a:t>New York Times</a:t>
            </a:r>
            <a:r>
              <a:rPr lang="en-US" sz="2200" dirty="0" smtClean="0"/>
              <a:t>, November 24, 2015.</a:t>
            </a:r>
          </a:p>
          <a:p>
            <a:pPr marL="342900" indent="-342900">
              <a:buFont typeface="Arial"/>
              <a:buChar char="•"/>
              <a:defRPr/>
            </a:pPr>
            <a:r>
              <a:rPr lang="en-US" sz="2200" dirty="0" smtClean="0"/>
              <a:t>Dissertation [accepted and in-press, release in January 2016]</a:t>
            </a:r>
          </a:p>
          <a:p>
            <a:pPr marL="342900" indent="-342900">
              <a:buFont typeface="Arial"/>
              <a:buChar char="•"/>
              <a:defRPr/>
            </a:pPr>
            <a:endParaRPr lang="en-US" sz="2200" dirty="0" smtClean="0"/>
          </a:p>
          <a:p>
            <a:pPr marL="342900" indent="-342900">
              <a:buFont typeface="Arial"/>
              <a:buChar char="•"/>
              <a:defRPr/>
            </a:pPr>
            <a:endParaRPr lang="en-US" sz="2200" dirty="0"/>
          </a:p>
          <a:p>
            <a:pPr>
              <a:defRPr/>
            </a:pPr>
            <a:endParaRPr lang="en-US" sz="2200" dirty="0"/>
          </a:p>
          <a:p>
            <a:pPr>
              <a:lnSpc>
                <a:spcPts val="4325"/>
              </a:lnSpc>
              <a:spcAft>
                <a:spcPts val="600"/>
              </a:spcAft>
              <a:defRPr/>
            </a:pPr>
            <a:endParaRPr lang="en-US" sz="2200" dirty="0"/>
          </a:p>
        </p:txBody>
      </p:sp>
      <p:sp>
        <p:nvSpPr>
          <p:cNvPr id="31" name="TextBox 30"/>
          <p:cNvSpPr txBox="1"/>
          <p:nvPr/>
        </p:nvSpPr>
        <p:spPr>
          <a:xfrm>
            <a:off x="12801600" y="3886200"/>
            <a:ext cx="15544800" cy="830997"/>
          </a:xfrm>
          <a:prstGeom prst="rect">
            <a:avLst/>
          </a:prstGeom>
          <a:solidFill>
            <a:schemeClr val="accent6">
              <a:lumMod val="75000"/>
            </a:schemeClr>
          </a:solidFill>
          <a:ln>
            <a:noFill/>
          </a:ln>
        </p:spPr>
        <p:txBody>
          <a:bodyPr>
            <a:spAutoFit/>
          </a:bodyPr>
          <a:lstStyle/>
          <a:p>
            <a:pPr algn="ctr">
              <a:defRPr/>
            </a:pPr>
            <a:r>
              <a:rPr lang="en-US" sz="4800" dirty="0" smtClean="0">
                <a:solidFill>
                  <a:schemeClr val="bg1"/>
                </a:solidFill>
                <a:latin typeface="+mj-lt"/>
                <a:ea typeface="+mn-ea"/>
                <a:cs typeface="+mn-cs"/>
              </a:rPr>
              <a:t>PEVs and Market Access</a:t>
            </a:r>
            <a:endParaRPr lang="en-US" sz="4800" dirty="0">
              <a:solidFill>
                <a:schemeClr val="bg1"/>
              </a:solidFill>
              <a:latin typeface="+mj-lt"/>
              <a:ea typeface="+mn-ea"/>
              <a:cs typeface="+mn-cs"/>
            </a:endParaRPr>
          </a:p>
        </p:txBody>
      </p:sp>
      <p:sp>
        <p:nvSpPr>
          <p:cNvPr id="33" name="TextBox 32"/>
          <p:cNvSpPr txBox="1"/>
          <p:nvPr/>
        </p:nvSpPr>
        <p:spPr>
          <a:xfrm>
            <a:off x="28803600" y="26373137"/>
            <a:ext cx="109728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Select </a:t>
            </a:r>
            <a:r>
              <a:rPr lang="en-US" sz="4800" dirty="0">
                <a:solidFill>
                  <a:schemeClr val="bg1"/>
                </a:solidFill>
                <a:latin typeface="+mj-lt"/>
                <a:ea typeface="+mn-ea"/>
                <a:cs typeface="+mn-cs"/>
              </a:rPr>
              <a:t>references</a:t>
            </a:r>
          </a:p>
        </p:txBody>
      </p:sp>
      <p:sp>
        <p:nvSpPr>
          <p:cNvPr id="34" name="Rectangle 17"/>
          <p:cNvSpPr>
            <a:spLocks noChangeArrowheads="1"/>
          </p:cNvSpPr>
          <p:nvPr/>
        </p:nvSpPr>
        <p:spPr bwMode="auto">
          <a:xfrm>
            <a:off x="29032200" y="27203400"/>
            <a:ext cx="10669588"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38138" indent="-338138">
              <a:spcAft>
                <a:spcPts val="600"/>
              </a:spcAft>
              <a:defRPr/>
            </a:pPr>
            <a:r>
              <a:rPr lang="en-US" sz="2200" dirty="0" smtClean="0"/>
              <a:t>Coombs</a:t>
            </a:r>
            <a:r>
              <a:rPr lang="en-US" sz="2200" dirty="0"/>
              <a:t>, R., Harvey, M., and Tether, B. </a:t>
            </a:r>
            <a:r>
              <a:rPr lang="en-US" sz="2200" dirty="0" smtClean="0"/>
              <a:t>2003. “</a:t>
            </a:r>
            <a:r>
              <a:rPr lang="en-US" sz="2200" dirty="0" err="1" smtClean="0"/>
              <a:t>Analysing</a:t>
            </a:r>
            <a:r>
              <a:rPr lang="en-US" sz="2200" dirty="0" smtClean="0"/>
              <a:t> </a:t>
            </a:r>
            <a:r>
              <a:rPr lang="en-US" sz="2200" dirty="0"/>
              <a:t>distributed processes of provision and innovation</a:t>
            </a:r>
            <a:r>
              <a:rPr lang="en-US" sz="2200" dirty="0" smtClean="0"/>
              <a:t>.” </a:t>
            </a:r>
            <a:r>
              <a:rPr lang="en-US" sz="2200" i="1" dirty="0"/>
              <a:t>Industrial and Corporate Change</a:t>
            </a:r>
            <a:r>
              <a:rPr lang="en-US" sz="2200" dirty="0"/>
              <a:t>, 12(6), 1125-1155.</a:t>
            </a:r>
          </a:p>
          <a:p>
            <a:pPr marL="338138" indent="-338138">
              <a:spcAft>
                <a:spcPts val="600"/>
              </a:spcAft>
              <a:defRPr/>
            </a:pPr>
            <a:r>
              <a:rPr lang="en-US" sz="2200" dirty="0"/>
              <a:t>Klein Woolthuis, R., Lankhuizen, M., &amp; Gilsing, V. (2005). </a:t>
            </a:r>
            <a:r>
              <a:rPr lang="en-US" sz="2200" dirty="0" smtClean="0"/>
              <a:t>“A </a:t>
            </a:r>
            <a:r>
              <a:rPr lang="en-US" sz="2200" dirty="0"/>
              <a:t>system failure framework for innovation policy design</a:t>
            </a:r>
            <a:r>
              <a:rPr lang="en-US" sz="2200" dirty="0" smtClean="0"/>
              <a:t>.”</a:t>
            </a:r>
            <a:r>
              <a:rPr lang="en-US" sz="2200" dirty="0"/>
              <a:t> </a:t>
            </a:r>
            <a:r>
              <a:rPr lang="en-US" sz="2200" i="1" dirty="0"/>
              <a:t>Technovation</a:t>
            </a:r>
            <a:r>
              <a:rPr lang="en-US" sz="2200" dirty="0"/>
              <a:t>, </a:t>
            </a:r>
            <a:r>
              <a:rPr lang="en-US" sz="2200" i="1" dirty="0"/>
              <a:t>25</a:t>
            </a:r>
            <a:r>
              <a:rPr lang="en-US" sz="2200" dirty="0"/>
              <a:t>(6), 609-619.</a:t>
            </a:r>
          </a:p>
          <a:p>
            <a:pPr marL="338138" indent="-338138">
              <a:spcAft>
                <a:spcPts val="600"/>
              </a:spcAft>
              <a:defRPr/>
            </a:pPr>
            <a:r>
              <a:rPr lang="en-US" sz="2200" dirty="0" err="1" smtClean="0"/>
              <a:t>Markard</a:t>
            </a:r>
            <a:r>
              <a:rPr lang="en-US" sz="2200" dirty="0"/>
              <a:t>, J., &amp; Truffer, B. (2008). </a:t>
            </a:r>
            <a:r>
              <a:rPr lang="en-US" sz="2200" dirty="0" smtClean="0"/>
              <a:t>“Actor</a:t>
            </a:r>
            <a:r>
              <a:rPr lang="en-US" sz="2200" dirty="0"/>
              <a:t>-oriented analysis of innovation systems: exploring micro–meso level linkages in the case of stationary fuel cells</a:t>
            </a:r>
            <a:r>
              <a:rPr lang="en-US" sz="2200" dirty="0" smtClean="0"/>
              <a:t>.” </a:t>
            </a:r>
            <a:r>
              <a:rPr lang="en-US" sz="2200" i="1" dirty="0"/>
              <a:t>Technology Analysis &amp; Strategic Forecasting</a:t>
            </a:r>
            <a:r>
              <a:rPr lang="en-US" sz="2200" dirty="0"/>
              <a:t>, 20(4), 443-464.</a:t>
            </a:r>
          </a:p>
          <a:p>
            <a:pPr marL="338138" indent="-338138">
              <a:spcAft>
                <a:spcPts val="600"/>
              </a:spcAft>
              <a:defRPr/>
            </a:pPr>
            <a:r>
              <a:rPr lang="en-US" sz="2200" dirty="0"/>
              <a:t>Marx, T. G. (1985). </a:t>
            </a:r>
            <a:r>
              <a:rPr lang="en-US" sz="2200" dirty="0" smtClean="0"/>
              <a:t>“The </a:t>
            </a:r>
            <a:r>
              <a:rPr lang="en-US" sz="2200" dirty="0"/>
              <a:t>development of the franchise distribution system in the US automobile industry</a:t>
            </a:r>
            <a:r>
              <a:rPr lang="en-US" sz="2200" dirty="0" smtClean="0"/>
              <a:t>.”</a:t>
            </a:r>
            <a:r>
              <a:rPr lang="en-US" sz="2200" dirty="0"/>
              <a:t> </a:t>
            </a:r>
            <a:r>
              <a:rPr lang="en-US" sz="2200" i="1" dirty="0"/>
              <a:t>The Business History Review</a:t>
            </a:r>
            <a:r>
              <a:rPr lang="en-US" sz="2200" dirty="0"/>
              <a:t>, 465-474</a:t>
            </a:r>
            <a:r>
              <a:rPr lang="en-US" sz="2200" dirty="0" smtClean="0"/>
              <a:t>.</a:t>
            </a:r>
          </a:p>
          <a:p>
            <a:pPr marL="338138" indent="-338138">
              <a:spcAft>
                <a:spcPts val="600"/>
              </a:spcAft>
              <a:defRPr/>
            </a:pPr>
            <a:r>
              <a:rPr lang="en-US" sz="2200" dirty="0">
                <a:latin typeface="Times New Roman"/>
                <a:ea typeface="Times New Roman"/>
              </a:rPr>
              <a:t>Slater, Stanley F., and </a:t>
            </a:r>
            <a:r>
              <a:rPr lang="en-US" sz="2200" dirty="0" err="1">
                <a:latin typeface="Times New Roman"/>
                <a:ea typeface="Times New Roman"/>
              </a:rPr>
              <a:t>Jakki</a:t>
            </a:r>
            <a:r>
              <a:rPr lang="en-US" sz="2200" dirty="0">
                <a:latin typeface="Times New Roman"/>
                <a:ea typeface="Times New Roman"/>
              </a:rPr>
              <a:t> J. Mohr. 2006. "Successful Development and Commercialization of Technological Innovation: Insights Based on Strategy Type." </a:t>
            </a:r>
            <a:r>
              <a:rPr lang="en-US" sz="2200" i="1" dirty="0">
                <a:latin typeface="Times New Roman"/>
                <a:ea typeface="Times New Roman"/>
              </a:rPr>
              <a:t> Journal of Product Innovation Management </a:t>
            </a:r>
            <a:r>
              <a:rPr lang="en-US" sz="2200" dirty="0">
                <a:latin typeface="Times New Roman"/>
                <a:ea typeface="Times New Roman"/>
              </a:rPr>
              <a:t>23</a:t>
            </a:r>
            <a:r>
              <a:rPr lang="en-US" sz="2200" i="1" dirty="0">
                <a:latin typeface="Times New Roman"/>
                <a:ea typeface="Times New Roman"/>
              </a:rPr>
              <a:t> </a:t>
            </a:r>
            <a:r>
              <a:rPr lang="en-US" sz="2200" dirty="0">
                <a:latin typeface="Times New Roman"/>
                <a:ea typeface="Times New Roman"/>
              </a:rPr>
              <a:t>(1):26-33.</a:t>
            </a:r>
          </a:p>
          <a:p>
            <a:pPr marL="338138" indent="-338138">
              <a:spcAft>
                <a:spcPts val="600"/>
              </a:spcAft>
              <a:defRPr/>
            </a:pPr>
            <a:r>
              <a:rPr lang="en-US" sz="2200" dirty="0" smtClean="0"/>
              <a:t>Taylor</a:t>
            </a:r>
            <a:r>
              <a:rPr lang="en-US" sz="2200" dirty="0"/>
              <a:t>, Margaret. 2008. "Beyond technology-push and demand-pull: Lessons from California's solar policy."  </a:t>
            </a:r>
            <a:r>
              <a:rPr lang="en-US" sz="2200" i="1" dirty="0"/>
              <a:t>Energy Economics</a:t>
            </a:r>
            <a:r>
              <a:rPr lang="en-US" sz="2200" dirty="0"/>
              <a:t> 30 (6):2829-2854. </a:t>
            </a:r>
            <a:endParaRPr lang="en-US" sz="2200" dirty="0" smtClean="0"/>
          </a:p>
          <a:p>
            <a:pPr marL="338138" indent="-338138">
              <a:spcAft>
                <a:spcPts val="600"/>
              </a:spcAft>
              <a:defRPr/>
            </a:pPr>
            <a:endParaRPr lang="en-US" sz="2200" dirty="0"/>
          </a:p>
          <a:p>
            <a:pPr>
              <a:spcAft>
                <a:spcPts val="600"/>
              </a:spcAft>
              <a:defRPr/>
            </a:pPr>
            <a:endParaRPr lang="en-US" sz="2200" dirty="0"/>
          </a:p>
          <a:p>
            <a:pPr>
              <a:lnSpc>
                <a:spcPts val="4325"/>
              </a:lnSpc>
              <a:spcAft>
                <a:spcPts val="600"/>
              </a:spcAft>
              <a:defRPr/>
            </a:pPr>
            <a:endParaRPr lang="en-US" sz="2200" dirty="0"/>
          </a:p>
        </p:txBody>
      </p:sp>
      <p:sp>
        <p:nvSpPr>
          <p:cNvPr id="14353" name="Rectangle 17"/>
          <p:cNvSpPr>
            <a:spLocks noChangeArrowheads="1"/>
          </p:cNvSpPr>
          <p:nvPr/>
        </p:nvSpPr>
        <p:spPr bwMode="auto">
          <a:xfrm>
            <a:off x="457200" y="10077294"/>
            <a:ext cx="5486399" cy="3886200"/>
          </a:xfrm>
          <a:prstGeom prst="rect">
            <a:avLst/>
          </a:prstGeom>
          <a:noFill/>
          <a:ln>
            <a:noFill/>
          </a:ln>
          <a:extLst/>
        </p:spPr>
        <p:txBody>
          <a:bodyPr/>
          <a:lstStyle/>
          <a:p>
            <a:pPr marL="233363" indent="-233363">
              <a:lnSpc>
                <a:spcPct val="90000"/>
              </a:lnSpc>
              <a:spcBef>
                <a:spcPts val="1200"/>
              </a:spcBef>
              <a:buFont typeface="Arial" charset="0"/>
              <a:buChar char="•"/>
            </a:pPr>
            <a:r>
              <a:rPr lang="en-US" sz="2200" dirty="0"/>
              <a:t>ZEV Program </a:t>
            </a:r>
            <a:r>
              <a:rPr lang="en-US" sz="2200" dirty="0">
                <a:sym typeface="Wingdings" charset="0"/>
              </a:rPr>
              <a:t> 15.4% of sales by 2025</a:t>
            </a:r>
            <a:endParaRPr lang="en-US" sz="2200" dirty="0"/>
          </a:p>
          <a:p>
            <a:pPr marL="233363" indent="-233363">
              <a:lnSpc>
                <a:spcPct val="90000"/>
              </a:lnSpc>
              <a:spcBef>
                <a:spcPts val="1200"/>
              </a:spcBef>
              <a:buFont typeface="Arial" charset="0"/>
              <a:buChar char="•"/>
            </a:pPr>
            <a:r>
              <a:rPr lang="en-US" sz="2200" dirty="0"/>
              <a:t>Governor’s </a:t>
            </a:r>
            <a:r>
              <a:rPr lang="en-US" sz="2200" dirty="0" smtClean="0"/>
              <a:t>goal of </a:t>
            </a:r>
            <a:r>
              <a:rPr lang="en-US" sz="2200" dirty="0" smtClean="0">
                <a:sym typeface="Wingdings" charset="0"/>
              </a:rPr>
              <a:t>1.5 </a:t>
            </a:r>
            <a:r>
              <a:rPr lang="en-US" sz="2200" dirty="0">
                <a:sym typeface="Wingdings" charset="0"/>
              </a:rPr>
              <a:t>million ZEVs by 2025</a:t>
            </a:r>
            <a:endParaRPr lang="en-US" sz="2200" dirty="0"/>
          </a:p>
          <a:p>
            <a:pPr marL="233363" indent="-233363">
              <a:lnSpc>
                <a:spcPct val="90000"/>
              </a:lnSpc>
              <a:spcBef>
                <a:spcPts val="1200"/>
              </a:spcBef>
              <a:buFont typeface="Arial" charset="0"/>
              <a:buChar char="•"/>
            </a:pPr>
            <a:r>
              <a:rPr lang="en-US" sz="2200" dirty="0"/>
              <a:t>2013 California </a:t>
            </a:r>
            <a:r>
              <a:rPr lang="en-US" sz="2200" dirty="0" smtClean="0"/>
              <a:t>ZEV </a:t>
            </a:r>
            <a:r>
              <a:rPr lang="en-US" sz="2200" dirty="0"/>
              <a:t>Action Plan</a:t>
            </a:r>
            <a:r>
              <a:rPr lang="en-US" sz="2200" dirty="0" smtClean="0"/>
              <a:t>:</a:t>
            </a:r>
          </a:p>
          <a:p>
            <a:pPr marL="577850" lvl="1" indent="-120650">
              <a:lnSpc>
                <a:spcPct val="90000"/>
              </a:lnSpc>
              <a:spcBef>
                <a:spcPts val="900"/>
              </a:spcBef>
              <a:spcAft>
                <a:spcPts val="900"/>
              </a:spcAft>
              <a:buNone/>
            </a:pPr>
            <a:r>
              <a:rPr lang="en-US" sz="2200" i="1" dirty="0" smtClean="0"/>
              <a:t>“Encourage and support auto dealers to increase sales and leases of ZEVs.”</a:t>
            </a:r>
          </a:p>
          <a:p>
            <a:pPr marL="800100" lvl="1" indent="-342900">
              <a:lnSpc>
                <a:spcPct val="90000"/>
              </a:lnSpc>
              <a:spcBef>
                <a:spcPts val="1200"/>
              </a:spcBef>
              <a:buFont typeface="Wingdings" charset="2"/>
              <a:buChar char="Ø"/>
            </a:pPr>
            <a:r>
              <a:rPr lang="en-US" sz="2200" i="1" dirty="0" smtClean="0"/>
              <a:t>How</a:t>
            </a:r>
            <a:r>
              <a:rPr lang="en-US" sz="2200" dirty="0" smtClean="0"/>
              <a:t> should policy support dealers?</a:t>
            </a:r>
            <a:endParaRPr lang="en-US" sz="2200" dirty="0"/>
          </a:p>
          <a:p>
            <a:pPr marL="233363" indent="-233363">
              <a:lnSpc>
                <a:spcPct val="90000"/>
              </a:lnSpc>
              <a:spcBef>
                <a:spcPts val="1200"/>
              </a:spcBef>
              <a:buFont typeface="Arial" charset="0"/>
              <a:buChar char="•"/>
            </a:pPr>
            <a:r>
              <a:rPr lang="en-US" sz="2200" dirty="0" smtClean="0"/>
              <a:t>Concern regarding impact of poor purchase experience on PEV sales and market growth</a:t>
            </a:r>
          </a:p>
        </p:txBody>
      </p:sp>
      <p:sp>
        <p:nvSpPr>
          <p:cNvPr id="14358" name="Rectangle 17"/>
          <p:cNvSpPr>
            <a:spLocks noChangeArrowheads="1"/>
          </p:cNvSpPr>
          <p:nvPr/>
        </p:nvSpPr>
        <p:spPr bwMode="auto">
          <a:xfrm>
            <a:off x="457200" y="25603200"/>
            <a:ext cx="5943600" cy="480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68275" indent="-168275">
              <a:spcBef>
                <a:spcPts val="1200"/>
              </a:spcBef>
              <a:buFont typeface="Arial" charset="0"/>
              <a:buChar char="•"/>
            </a:pPr>
            <a:r>
              <a:rPr lang="en-US" sz="2200" dirty="0" smtClean="0"/>
              <a:t>2013 Total </a:t>
            </a:r>
            <a:r>
              <a:rPr lang="en-US" sz="2200" dirty="0"/>
              <a:t>new car </a:t>
            </a:r>
            <a:r>
              <a:rPr lang="en-US" sz="2200" dirty="0" smtClean="0"/>
              <a:t>sales in California: 1.71M</a:t>
            </a:r>
            <a:endParaRPr lang="en-US" sz="2200" dirty="0"/>
          </a:p>
          <a:p>
            <a:pPr marL="168275" indent="-168275">
              <a:spcBef>
                <a:spcPts val="1200"/>
              </a:spcBef>
              <a:buFont typeface="Arial" charset="0"/>
              <a:buChar char="•"/>
            </a:pPr>
            <a:r>
              <a:rPr lang="en-US" sz="2200" dirty="0" smtClean="0"/>
              <a:t>1,292 </a:t>
            </a:r>
            <a:r>
              <a:rPr lang="en-US" sz="2200" dirty="0"/>
              <a:t>new car dealers in </a:t>
            </a:r>
            <a:r>
              <a:rPr lang="en-US" sz="2200" dirty="0" smtClean="0"/>
              <a:t>California</a:t>
            </a:r>
          </a:p>
          <a:p>
            <a:pPr marL="635000" lvl="2" indent="-298450">
              <a:lnSpc>
                <a:spcPct val="80000"/>
              </a:lnSpc>
              <a:spcBef>
                <a:spcPts val="600"/>
              </a:spcBef>
              <a:spcAft>
                <a:spcPts val="600"/>
              </a:spcAft>
              <a:buFont typeface="Wingdings" charset="2"/>
              <a:buChar char="Ø"/>
            </a:pPr>
            <a:r>
              <a:rPr lang="en-US" sz="2200" dirty="0" smtClean="0"/>
              <a:t>12</a:t>
            </a:r>
            <a:r>
              <a:rPr lang="en-US" sz="2200" dirty="0"/>
              <a:t>%</a:t>
            </a:r>
            <a:r>
              <a:rPr lang="en-US" sz="2200" dirty="0" smtClean="0"/>
              <a:t> of state sales taxes</a:t>
            </a:r>
          </a:p>
          <a:p>
            <a:pPr marL="635000" lvl="2" indent="-298450">
              <a:lnSpc>
                <a:spcPct val="80000"/>
              </a:lnSpc>
              <a:spcAft>
                <a:spcPts val="600"/>
              </a:spcAft>
              <a:buFont typeface="Wingdings" charset="2"/>
              <a:buChar char="Ø"/>
            </a:pPr>
            <a:r>
              <a:rPr lang="en-US" sz="2200" dirty="0" smtClean="0"/>
              <a:t>6.3</a:t>
            </a:r>
            <a:r>
              <a:rPr lang="en-US" sz="2200" dirty="0"/>
              <a:t>% of state retail sector </a:t>
            </a:r>
            <a:r>
              <a:rPr lang="en-US" sz="2200" dirty="0" smtClean="0"/>
              <a:t>jobs</a:t>
            </a:r>
            <a:endParaRPr lang="en-US" sz="2200" dirty="0"/>
          </a:p>
          <a:p>
            <a:pPr marL="168275" indent="-168275">
              <a:spcBef>
                <a:spcPts val="1200"/>
              </a:spcBef>
              <a:buFont typeface="Arial" charset="0"/>
              <a:buChar char="•"/>
            </a:pPr>
            <a:r>
              <a:rPr lang="en-US" sz="2200" dirty="0" smtClean="0"/>
              <a:t>Dealers earn profits from:</a:t>
            </a:r>
            <a:endParaRPr lang="en-US" sz="2200" dirty="0"/>
          </a:p>
          <a:p>
            <a:pPr marL="635000" lvl="2" indent="-298450">
              <a:lnSpc>
                <a:spcPct val="80000"/>
              </a:lnSpc>
              <a:spcBef>
                <a:spcPts val="600"/>
              </a:spcBef>
              <a:spcAft>
                <a:spcPts val="600"/>
              </a:spcAft>
              <a:buFont typeface="Wingdings" charset="2"/>
              <a:buChar char="Ø"/>
            </a:pPr>
            <a:r>
              <a:rPr lang="en-US" sz="2200" dirty="0"/>
              <a:t>S</a:t>
            </a:r>
            <a:r>
              <a:rPr lang="en-US" sz="2200" dirty="0" smtClean="0"/>
              <a:t>ale of new and used cars, and accessories</a:t>
            </a:r>
            <a:endParaRPr lang="en-US" sz="2200" dirty="0"/>
          </a:p>
          <a:p>
            <a:pPr marL="635000" lvl="2" indent="-298450">
              <a:lnSpc>
                <a:spcPct val="80000"/>
              </a:lnSpc>
              <a:spcAft>
                <a:spcPts val="600"/>
              </a:spcAft>
              <a:buFont typeface="Wingdings" charset="2"/>
              <a:buChar char="Ø"/>
            </a:pPr>
            <a:r>
              <a:rPr lang="en-US" sz="2200" dirty="0" smtClean="0"/>
              <a:t>Financing of vehicle purchases/leases</a:t>
            </a:r>
          </a:p>
          <a:p>
            <a:pPr marL="635000" lvl="2" indent="-298450">
              <a:lnSpc>
                <a:spcPct val="80000"/>
              </a:lnSpc>
              <a:spcAft>
                <a:spcPts val="600"/>
              </a:spcAft>
              <a:buFont typeface="Wingdings" charset="2"/>
              <a:buChar char="Ø"/>
            </a:pPr>
            <a:r>
              <a:rPr lang="en-US" sz="2200" dirty="0" smtClean="0"/>
              <a:t>Warranty, service, maintenance, and parts</a:t>
            </a:r>
          </a:p>
          <a:p>
            <a:pPr marL="168275" indent="-168275">
              <a:spcBef>
                <a:spcPts val="1200"/>
              </a:spcBef>
              <a:buFont typeface="Arial" charset="0"/>
              <a:buChar char="•"/>
            </a:pPr>
            <a:r>
              <a:rPr lang="en-US" sz="2200" dirty="0"/>
              <a:t>Dealers add value for automakers </a:t>
            </a:r>
            <a:r>
              <a:rPr lang="en-US" sz="2200" dirty="0" smtClean="0"/>
              <a:t>&amp; consumers</a:t>
            </a:r>
            <a:r>
              <a:rPr lang="en-US" sz="2200" dirty="0"/>
              <a:t>:</a:t>
            </a:r>
          </a:p>
          <a:p>
            <a:pPr marL="635000" lvl="2" indent="-298450">
              <a:lnSpc>
                <a:spcPct val="80000"/>
              </a:lnSpc>
              <a:spcBef>
                <a:spcPts val="600"/>
              </a:spcBef>
              <a:spcAft>
                <a:spcPts val="600"/>
              </a:spcAft>
              <a:buFont typeface="Wingdings" charset="2"/>
              <a:buChar char="Ø"/>
            </a:pPr>
            <a:r>
              <a:rPr lang="en-US" sz="2200" dirty="0"/>
              <a:t>Intimate knowledge of local markets</a:t>
            </a:r>
          </a:p>
          <a:p>
            <a:pPr marL="635000" lvl="2" indent="-298450">
              <a:lnSpc>
                <a:spcPct val="80000"/>
              </a:lnSpc>
              <a:spcAft>
                <a:spcPts val="600"/>
              </a:spcAft>
              <a:buFont typeface="Wingdings" charset="2"/>
              <a:buChar char="Ø"/>
            </a:pPr>
            <a:r>
              <a:rPr lang="en-US" sz="2200" dirty="0"/>
              <a:t>Facilitate complex </a:t>
            </a:r>
            <a:r>
              <a:rPr lang="en-US" sz="2200" dirty="0" smtClean="0"/>
              <a:t>financial transactions</a:t>
            </a:r>
          </a:p>
          <a:p>
            <a:pPr marL="635000" lvl="2" indent="-298450">
              <a:lnSpc>
                <a:spcPct val="80000"/>
              </a:lnSpc>
              <a:spcAft>
                <a:spcPts val="600"/>
              </a:spcAft>
              <a:buFont typeface="Wingdings" charset="2"/>
              <a:buChar char="Ø"/>
            </a:pPr>
            <a:r>
              <a:rPr lang="en-US" sz="2200" dirty="0" smtClean="0"/>
              <a:t>Provide warranty, service, repair, and parts</a:t>
            </a:r>
            <a:endParaRPr lang="en-US" sz="2200" dirty="0"/>
          </a:p>
        </p:txBody>
      </p:sp>
      <p:cxnSp>
        <p:nvCxnSpPr>
          <p:cNvPr id="14370" name="Straight Connector 9"/>
          <p:cNvCxnSpPr>
            <a:cxnSpLocks noChangeShapeType="1"/>
          </p:cNvCxnSpPr>
          <p:nvPr/>
        </p:nvCxnSpPr>
        <p:spPr bwMode="auto">
          <a:xfrm>
            <a:off x="12573000" y="4572000"/>
            <a:ext cx="0" cy="26289000"/>
          </a:xfrm>
          <a:prstGeom prst="line">
            <a:avLst/>
          </a:prstGeom>
          <a:noFill/>
          <a:ln w="38100">
            <a:solidFill>
              <a:srgbClr val="FCAE10"/>
            </a:solidFill>
            <a:round/>
            <a:headEnd/>
            <a:tailEnd/>
          </a:ln>
          <a:extLst>
            <a:ext uri="{909E8E84-426E-40DD-AFC4-6F175D3DCCD1}">
              <a14:hiddenFill xmlns:a14="http://schemas.microsoft.com/office/drawing/2010/main">
                <a:noFill/>
              </a14:hiddenFill>
            </a:ext>
          </a:extLst>
        </p:spPr>
      </p:cxnSp>
      <p:cxnSp>
        <p:nvCxnSpPr>
          <p:cNvPr id="14371" name="Straight Connector 84"/>
          <p:cNvCxnSpPr>
            <a:cxnSpLocks noChangeShapeType="1"/>
          </p:cNvCxnSpPr>
          <p:nvPr/>
        </p:nvCxnSpPr>
        <p:spPr bwMode="auto">
          <a:xfrm>
            <a:off x="28575000" y="4572000"/>
            <a:ext cx="0" cy="26289000"/>
          </a:xfrm>
          <a:prstGeom prst="line">
            <a:avLst/>
          </a:prstGeom>
          <a:noFill/>
          <a:ln w="38100">
            <a:solidFill>
              <a:srgbClr val="FCAE10"/>
            </a:solidFill>
            <a:round/>
            <a:headEnd/>
            <a:tailEnd/>
          </a:ln>
          <a:extLst>
            <a:ext uri="{909E8E84-426E-40DD-AFC4-6F175D3DCCD1}">
              <a14:hiddenFill xmlns:a14="http://schemas.microsoft.com/office/drawing/2010/main">
                <a:noFill/>
              </a14:hiddenFill>
            </a:ext>
          </a:extLst>
        </p:spPr>
      </p:cxnSp>
      <p:sp>
        <p:nvSpPr>
          <p:cNvPr id="86" name="TextBox 85"/>
          <p:cNvSpPr txBox="1"/>
          <p:nvPr/>
        </p:nvSpPr>
        <p:spPr>
          <a:xfrm>
            <a:off x="28803600" y="3886200"/>
            <a:ext cx="109728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Contributors to lower </a:t>
            </a:r>
            <a:r>
              <a:rPr lang="en-US" sz="4800" dirty="0">
                <a:solidFill>
                  <a:schemeClr val="bg1"/>
                </a:solidFill>
                <a:latin typeface="+mj-lt"/>
                <a:ea typeface="+mn-ea"/>
                <a:cs typeface="+mn-cs"/>
              </a:rPr>
              <a:t>p</a:t>
            </a:r>
            <a:r>
              <a:rPr lang="en-US" sz="4800" dirty="0" smtClean="0">
                <a:solidFill>
                  <a:schemeClr val="bg1"/>
                </a:solidFill>
                <a:latin typeface="+mj-lt"/>
                <a:ea typeface="+mn-ea"/>
                <a:cs typeface="+mn-cs"/>
              </a:rPr>
              <a:t>erformance</a:t>
            </a:r>
            <a:endParaRPr lang="en-US" sz="4800" dirty="0">
              <a:solidFill>
                <a:schemeClr val="bg1"/>
              </a:solidFill>
              <a:latin typeface="+mj-lt"/>
              <a:ea typeface="+mn-ea"/>
              <a:cs typeface="+mn-cs"/>
            </a:endParaRPr>
          </a:p>
        </p:txBody>
      </p:sp>
      <p:sp>
        <p:nvSpPr>
          <p:cNvPr id="100" name="TextBox 99"/>
          <p:cNvSpPr txBox="1"/>
          <p:nvPr/>
        </p:nvSpPr>
        <p:spPr>
          <a:xfrm>
            <a:off x="457200" y="14943137"/>
            <a:ext cx="118872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Objectives of the study</a:t>
            </a:r>
            <a:endParaRPr lang="en-US" sz="4800" dirty="0">
              <a:solidFill>
                <a:schemeClr val="bg1"/>
              </a:solidFill>
              <a:latin typeface="+mj-lt"/>
              <a:ea typeface="+mn-ea"/>
              <a:cs typeface="+mn-cs"/>
            </a:endParaRPr>
          </a:p>
        </p:txBody>
      </p:sp>
      <p:sp>
        <p:nvSpPr>
          <p:cNvPr id="104" name="TextBox 103"/>
          <p:cNvSpPr txBox="1"/>
          <p:nvPr/>
        </p:nvSpPr>
        <p:spPr bwMode="auto">
          <a:xfrm>
            <a:off x="28575000" y="24675971"/>
            <a:ext cx="3886200" cy="1200329"/>
          </a:xfrm>
          <a:prstGeom prst="rect">
            <a:avLst/>
          </a:prstGeom>
          <a:noFill/>
        </p:spPr>
        <p:txBody>
          <a:bodyPr wrap="square">
            <a:spAutoFit/>
          </a:bodyPr>
          <a:lstStyle/>
          <a:p>
            <a:pPr lvl="1">
              <a:spcBef>
                <a:spcPts val="300"/>
              </a:spcBef>
              <a:spcAft>
                <a:spcPts val="300"/>
              </a:spcAft>
              <a:tabLst>
                <a:tab pos="1320800" algn="l"/>
              </a:tabLst>
              <a:defRPr/>
            </a:pPr>
            <a:r>
              <a:rPr lang="en-US" sz="3600" i="1" kern="0" dirty="0" smtClean="0">
                <a:solidFill>
                  <a:srgbClr val="404040"/>
                </a:solidFill>
                <a:latin typeface="Abadi MT Condensed Extra Bold"/>
                <a:ea typeface="ＭＳ Ｐゴシック" pitchFamily="-28" charset="-128"/>
                <a:cs typeface="Abadi MT Condensed Extra Bold"/>
              </a:rPr>
              <a:t>We gratefully acknowledge…</a:t>
            </a:r>
            <a:endParaRPr lang="en-US" sz="3600" i="1" kern="0" dirty="0">
              <a:solidFill>
                <a:srgbClr val="404040"/>
              </a:solidFill>
              <a:latin typeface="Abadi MT Condensed Extra Bold"/>
              <a:ea typeface="ＭＳ Ｐゴシック" pitchFamily="-28" charset="-128"/>
              <a:cs typeface="Abadi MT Condensed Extra Bold"/>
            </a:endParaRPr>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033200" y="24764482"/>
            <a:ext cx="2286000" cy="710649"/>
          </a:xfrm>
          <a:prstGeom prst="rect">
            <a:avLst/>
          </a:prstGeom>
        </p:spPr>
      </p:pic>
      <p:pic>
        <p:nvPicPr>
          <p:cNvPr id="105" name="Picture 104"/>
          <p:cNvPicPr>
            <a:picLocks noChangeAspect="1"/>
          </p:cNvPicPr>
          <p:nvPr/>
        </p:nvPicPr>
        <p:blipFill>
          <a:blip r:embed="rId8"/>
          <a:stretch>
            <a:fillRect/>
          </a:stretch>
        </p:blipFill>
        <p:spPr>
          <a:xfrm>
            <a:off x="34518600" y="24693461"/>
            <a:ext cx="1689233" cy="704780"/>
          </a:xfrm>
          <a:prstGeom prst="rect">
            <a:avLst/>
          </a:prstGeom>
        </p:spPr>
      </p:pic>
      <p:pic>
        <p:nvPicPr>
          <p:cNvPr id="106" name="Picture 10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461200" y="24665324"/>
            <a:ext cx="1600200" cy="1454124"/>
          </a:xfrm>
          <a:prstGeom prst="rect">
            <a:avLst/>
          </a:prstGeom>
        </p:spPr>
      </p:pic>
      <p:grpSp>
        <p:nvGrpSpPr>
          <p:cNvPr id="2" name="Group 1"/>
          <p:cNvGrpSpPr/>
          <p:nvPr/>
        </p:nvGrpSpPr>
        <p:grpSpPr>
          <a:xfrm>
            <a:off x="5715000" y="10211988"/>
            <a:ext cx="6523038" cy="3522304"/>
            <a:chOff x="6629400" y="8593496"/>
            <a:chExt cx="6523038" cy="3522304"/>
          </a:xfrm>
        </p:grpSpPr>
        <p:pic>
          <p:nvPicPr>
            <p:cNvPr id="14343" name="Picture 1"/>
            <p:cNvPicPr>
              <a:picLocks noChangeAspect="1"/>
            </p:cNvPicPr>
            <p:nvPr/>
          </p:nvPicPr>
          <p:blipFill rotWithShape="1">
            <a:blip r:embed="rId10" cstate="print">
              <a:extLst>
                <a:ext uri="{28A0092B-C50C-407E-A947-70E740481C1C}">
                  <a14:useLocalDpi xmlns:a14="http://schemas.microsoft.com/office/drawing/2010/main"/>
                </a:ext>
              </a:extLst>
            </a:blip>
            <a:srcRect t="4115"/>
            <a:stretch/>
          </p:blipFill>
          <p:spPr bwMode="auto">
            <a:xfrm>
              <a:off x="6629400" y="8593496"/>
              <a:ext cx="6523038" cy="31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7772400" y="11777662"/>
              <a:ext cx="4343400" cy="338138"/>
            </a:xfrm>
            <a:prstGeom prst="rect">
              <a:avLst/>
            </a:prstGeom>
            <a:noFill/>
          </p:spPr>
          <p:txBody>
            <a:bodyPr>
              <a:spAutoFit/>
            </a:bodyPr>
            <a:lstStyle/>
            <a:p>
              <a:pPr lvl="1">
                <a:spcBef>
                  <a:spcPts val="300"/>
                </a:spcBef>
                <a:spcAft>
                  <a:spcPts val="300"/>
                </a:spcAft>
                <a:tabLst>
                  <a:tab pos="1320800" algn="l"/>
                </a:tabLst>
                <a:defRPr/>
              </a:pPr>
              <a:r>
                <a:rPr lang="en-US" sz="1600" kern="0" dirty="0">
                  <a:solidFill>
                    <a:srgbClr val="000000"/>
                  </a:solidFill>
                  <a:latin typeface="Verdana"/>
                  <a:ea typeface="ＭＳ Ｐゴシック" pitchFamily="-28" charset="-128"/>
                </a:rPr>
                <a:t>Source: ARB Staff Report (2012)</a:t>
              </a:r>
            </a:p>
          </p:txBody>
        </p:sp>
      </p:grpSp>
      <p:sp>
        <p:nvSpPr>
          <p:cNvPr id="11" name="Rectangle 10"/>
          <p:cNvSpPr/>
          <p:nvPr/>
        </p:nvSpPr>
        <p:spPr>
          <a:xfrm>
            <a:off x="457200" y="13698714"/>
            <a:ext cx="11658600" cy="1261884"/>
          </a:xfrm>
          <a:prstGeom prst="rect">
            <a:avLst/>
          </a:prstGeom>
        </p:spPr>
        <p:txBody>
          <a:bodyPr wrap="square">
            <a:spAutoFit/>
          </a:bodyPr>
          <a:lstStyle/>
          <a:p>
            <a:pPr marL="233363" lvl="0" indent="-233363">
              <a:spcBef>
                <a:spcPts val="1200"/>
              </a:spcBef>
              <a:buFont typeface="Arial" charset="0"/>
              <a:buChar char="•"/>
            </a:pPr>
            <a:r>
              <a:rPr lang="en-US" sz="2200" dirty="0" smtClean="0">
                <a:solidFill>
                  <a:srgbClr val="000000"/>
                </a:solidFill>
              </a:rPr>
              <a:t>Franchise laws in all 50 states restrict the path to market through independent franchised dealers</a:t>
            </a:r>
          </a:p>
          <a:p>
            <a:pPr marL="233363" lvl="0" indent="-233363">
              <a:spcBef>
                <a:spcPts val="1200"/>
              </a:spcBef>
              <a:buFont typeface="Arial" charset="0"/>
              <a:buChar char="•"/>
            </a:pPr>
            <a:r>
              <a:rPr lang="en-US" sz="2200" dirty="0" smtClean="0">
                <a:solidFill>
                  <a:srgbClr val="000000"/>
                </a:solidFill>
              </a:rPr>
              <a:t>Policies </a:t>
            </a:r>
            <a:r>
              <a:rPr lang="en-US" sz="2200" dirty="0">
                <a:solidFill>
                  <a:srgbClr val="000000"/>
                </a:solidFill>
              </a:rPr>
              <a:t>and incentive programs do not currently account </a:t>
            </a:r>
            <a:r>
              <a:rPr lang="en-US" sz="2200" dirty="0" smtClean="0">
                <a:solidFill>
                  <a:srgbClr val="000000"/>
                </a:solidFill>
              </a:rPr>
              <a:t>for dealers or for </a:t>
            </a:r>
            <a:r>
              <a:rPr lang="en-US" sz="2200" dirty="0">
                <a:solidFill>
                  <a:srgbClr val="000000"/>
                </a:solidFill>
              </a:rPr>
              <a:t>how dependency and power relations might influence or </a:t>
            </a:r>
            <a:r>
              <a:rPr lang="en-US" sz="2200" dirty="0" smtClean="0">
                <a:solidFill>
                  <a:srgbClr val="000000"/>
                </a:solidFill>
              </a:rPr>
              <a:t>constrain needed OEM-dealer coordination</a:t>
            </a:r>
          </a:p>
        </p:txBody>
      </p:sp>
      <p:sp>
        <p:nvSpPr>
          <p:cNvPr id="107" name="TextBox 106"/>
          <p:cNvSpPr txBox="1"/>
          <p:nvPr/>
        </p:nvSpPr>
        <p:spPr>
          <a:xfrm>
            <a:off x="12801600" y="12344400"/>
            <a:ext cx="15544800" cy="830997"/>
          </a:xfrm>
          <a:prstGeom prst="rect">
            <a:avLst/>
          </a:prstGeom>
          <a:solidFill>
            <a:schemeClr val="accent6">
              <a:lumMod val="75000"/>
            </a:schemeClr>
          </a:solidFill>
          <a:ln>
            <a:noFill/>
          </a:ln>
        </p:spPr>
        <p:txBody>
          <a:bodyPr>
            <a:spAutoFit/>
          </a:bodyPr>
          <a:lstStyle/>
          <a:p>
            <a:pPr algn="ctr">
              <a:defRPr/>
            </a:pPr>
            <a:r>
              <a:rPr lang="en-US" sz="4800" dirty="0" smtClean="0">
                <a:solidFill>
                  <a:schemeClr val="bg1"/>
                </a:solidFill>
                <a:latin typeface="+mj-lt"/>
                <a:ea typeface="+mn-ea"/>
                <a:cs typeface="+mn-cs"/>
              </a:rPr>
              <a:t>Data shows a rocky start for PEVs sold through dealers</a:t>
            </a:r>
            <a:endParaRPr lang="en-US" sz="4800" dirty="0">
              <a:solidFill>
                <a:schemeClr val="bg1"/>
              </a:solidFill>
              <a:latin typeface="+mj-lt"/>
              <a:ea typeface="+mn-ea"/>
              <a:cs typeface="+mn-cs"/>
            </a:endParaRPr>
          </a:p>
        </p:txBody>
      </p:sp>
      <p:sp>
        <p:nvSpPr>
          <p:cNvPr id="108" name="Rectangle 17"/>
          <p:cNvSpPr>
            <a:spLocks noChangeArrowheads="1"/>
          </p:cNvSpPr>
          <p:nvPr/>
        </p:nvSpPr>
        <p:spPr bwMode="auto">
          <a:xfrm>
            <a:off x="457200" y="15718479"/>
            <a:ext cx="116586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en-US" sz="2200" dirty="0" smtClean="0"/>
              <a:t>The </a:t>
            </a:r>
            <a:r>
              <a:rPr lang="en-US" sz="2200" dirty="0"/>
              <a:t>aim of the study is to inform policies for increasing PEV sales and market growth. The study sets out first to determine whether customers are satisfied with the experience of buying or leasing a PEV. It </a:t>
            </a:r>
            <a:r>
              <a:rPr lang="en-US" sz="2200" dirty="0" smtClean="0"/>
              <a:t>considers the adverse implications of deficient retail support on PEV market development. It then </a:t>
            </a:r>
            <a:r>
              <a:rPr lang="en-US" sz="2200" dirty="0"/>
              <a:t>explores some of the factors that could impact the quality of the purchase experience and the drivers affecting dealer engagement in PEV sales. </a:t>
            </a:r>
            <a:r>
              <a:rPr lang="en-US" sz="2200" dirty="0" smtClean="0"/>
              <a:t>The research accomplished the following:</a:t>
            </a:r>
          </a:p>
          <a:p>
            <a:pPr marL="457200" indent="-457200">
              <a:spcBef>
                <a:spcPts val="600"/>
              </a:spcBef>
              <a:spcAft>
                <a:spcPts val="600"/>
              </a:spcAft>
              <a:buFont typeface="+mj-lt"/>
              <a:buAutoNum type="arabicPeriod"/>
              <a:defRPr/>
            </a:pPr>
            <a:r>
              <a:rPr lang="en-US" sz="2200" dirty="0" smtClean="0"/>
              <a:t>Examined retail</a:t>
            </a:r>
            <a:r>
              <a:rPr lang="en-US" sz="2200" dirty="0"/>
              <a:t>-level </a:t>
            </a:r>
            <a:r>
              <a:rPr lang="en-US" sz="2200" dirty="0" smtClean="0"/>
              <a:t>considerations affecting </a:t>
            </a:r>
            <a:r>
              <a:rPr lang="en-US" sz="2200" dirty="0"/>
              <a:t>PEV </a:t>
            </a:r>
            <a:r>
              <a:rPr lang="en-US" sz="2200" dirty="0" smtClean="0"/>
              <a:t>sales and inform decision leaders.</a:t>
            </a:r>
            <a:endParaRPr lang="en-US" sz="2200" dirty="0"/>
          </a:p>
          <a:p>
            <a:pPr marL="457200" indent="-457200">
              <a:spcAft>
                <a:spcPts val="600"/>
              </a:spcAft>
              <a:buFont typeface="+mj-lt"/>
              <a:buAutoNum type="arabicPeriod"/>
              <a:defRPr/>
            </a:pPr>
            <a:r>
              <a:rPr lang="en-US" sz="2200" dirty="0" smtClean="0"/>
              <a:t>Provided </a:t>
            </a:r>
            <a:r>
              <a:rPr lang="en-US" sz="2200" dirty="0"/>
              <a:t>the foundation on which to model and test hypotheses for affecting PEV sales through the retail-level dynamics and processes </a:t>
            </a:r>
            <a:r>
              <a:rPr lang="en-US" sz="2200" dirty="0" smtClean="0"/>
              <a:t>identified.</a:t>
            </a:r>
            <a:endParaRPr lang="en-US" sz="2200" dirty="0"/>
          </a:p>
          <a:p>
            <a:pPr marL="457200" indent="-457200">
              <a:spcAft>
                <a:spcPts val="600"/>
              </a:spcAft>
              <a:buFont typeface="+mj-lt"/>
              <a:buAutoNum type="arabicPeriod"/>
              <a:defRPr/>
            </a:pPr>
            <a:r>
              <a:rPr lang="en-US" sz="2200" dirty="0" smtClean="0"/>
              <a:t>Hosted </a:t>
            </a:r>
            <a:r>
              <a:rPr lang="en-US" sz="2200" dirty="0"/>
              <a:t>a </a:t>
            </a:r>
            <a:r>
              <a:rPr lang="en-US" sz="2200" dirty="0" smtClean="0"/>
              <a:t>PEV dealer workshop to share and consider preliminary data and insights.</a:t>
            </a:r>
          </a:p>
          <a:p>
            <a:pPr marL="457200" indent="-457200">
              <a:spcAft>
                <a:spcPts val="600"/>
              </a:spcAft>
              <a:buFont typeface="+mj-lt"/>
              <a:buAutoNum type="arabicPeriod"/>
              <a:defRPr/>
            </a:pPr>
            <a:r>
              <a:rPr lang="en-US" sz="2200" dirty="0" smtClean="0"/>
              <a:t>Showcased pioneering dealers </a:t>
            </a:r>
            <a:r>
              <a:rPr lang="en-US" sz="2200" dirty="0"/>
              <a:t>and </a:t>
            </a:r>
            <a:r>
              <a:rPr lang="en-US" sz="2200" dirty="0" smtClean="0"/>
              <a:t>promulgated </a:t>
            </a:r>
            <a:r>
              <a:rPr lang="en-US" sz="2200" dirty="0"/>
              <a:t>best practices for sale of zero emission </a:t>
            </a:r>
            <a:r>
              <a:rPr lang="en-US" sz="2200" dirty="0" smtClean="0"/>
              <a:t>vehicles.</a:t>
            </a:r>
            <a:endParaRPr lang="en-US" sz="2200" dirty="0"/>
          </a:p>
          <a:p>
            <a:pPr marL="457200" indent="-457200">
              <a:spcAft>
                <a:spcPts val="600"/>
              </a:spcAft>
              <a:buFont typeface="+mj-lt"/>
              <a:buAutoNum type="arabicPeriod"/>
              <a:defRPr/>
            </a:pPr>
            <a:r>
              <a:rPr lang="en-US" sz="2200" dirty="0" smtClean="0"/>
              <a:t>Submitted </a:t>
            </a:r>
            <a:r>
              <a:rPr lang="en-US" sz="2200" dirty="0"/>
              <a:t>a comprehensive report with policy guidance to </a:t>
            </a:r>
            <a:r>
              <a:rPr lang="en-US" sz="2200" dirty="0" smtClean="0"/>
              <a:t>CEC.</a:t>
            </a:r>
            <a:endParaRPr lang="en-US" sz="2200" dirty="0"/>
          </a:p>
          <a:p>
            <a:pPr marL="514350" indent="-514350">
              <a:lnSpc>
                <a:spcPts val="4325"/>
              </a:lnSpc>
              <a:spcAft>
                <a:spcPts val="600"/>
              </a:spcAft>
              <a:buFont typeface="+mj-lt"/>
              <a:buAutoNum type="arabicPeriod"/>
              <a:defRPr/>
            </a:pPr>
            <a:endParaRPr lang="en-US" sz="2200" dirty="0"/>
          </a:p>
        </p:txBody>
      </p:sp>
      <p:sp>
        <p:nvSpPr>
          <p:cNvPr id="109" name="TextBox 108"/>
          <p:cNvSpPr txBox="1"/>
          <p:nvPr/>
        </p:nvSpPr>
        <p:spPr>
          <a:xfrm>
            <a:off x="457200" y="24688800"/>
            <a:ext cx="118872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Dealers play a central role</a:t>
            </a:r>
            <a:endParaRPr lang="en-US" sz="4800" dirty="0">
              <a:solidFill>
                <a:schemeClr val="bg1"/>
              </a:solidFill>
              <a:latin typeface="+mj-lt"/>
              <a:ea typeface="+mn-ea"/>
              <a:cs typeface="+mn-cs"/>
            </a:endParaRPr>
          </a:p>
        </p:txBody>
      </p:sp>
      <p:cxnSp>
        <p:nvCxnSpPr>
          <p:cNvPr id="110" name="Straight Connector 84"/>
          <p:cNvCxnSpPr>
            <a:cxnSpLocks noChangeShapeType="1"/>
          </p:cNvCxnSpPr>
          <p:nvPr/>
        </p:nvCxnSpPr>
        <p:spPr bwMode="auto">
          <a:xfrm>
            <a:off x="6249168" y="26517600"/>
            <a:ext cx="0" cy="3200400"/>
          </a:xfrm>
          <a:prstGeom prst="line">
            <a:avLst/>
          </a:prstGeom>
          <a:noFill/>
          <a:ln w="38100">
            <a:solidFill>
              <a:srgbClr val="FCAE10"/>
            </a:solidFill>
            <a:round/>
            <a:headEnd/>
            <a:tailEnd/>
          </a:ln>
          <a:extLst>
            <a:ext uri="{909E8E84-426E-40DD-AFC4-6F175D3DCCD1}">
              <a14:hiddenFill xmlns:a14="http://schemas.microsoft.com/office/drawing/2010/main">
                <a:noFill/>
              </a14:hiddenFill>
            </a:ext>
          </a:extLst>
        </p:spPr>
      </p:cxnSp>
      <p:sp>
        <p:nvSpPr>
          <p:cNvPr id="112" name="Rectangle 17"/>
          <p:cNvSpPr>
            <a:spLocks noChangeArrowheads="1"/>
          </p:cNvSpPr>
          <p:nvPr/>
        </p:nvSpPr>
        <p:spPr bwMode="auto">
          <a:xfrm>
            <a:off x="6400800" y="25603200"/>
            <a:ext cx="5943600" cy="571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lvl="1" indent="-120650">
              <a:spcAft>
                <a:spcPts val="600"/>
              </a:spcAft>
            </a:pPr>
            <a:r>
              <a:rPr lang="en-US" sz="2200" u="sng" dirty="0" smtClean="0"/>
              <a:t>Path to market is set by state franchise laws, which limit automaker influence over the sales channel. </a:t>
            </a:r>
          </a:p>
          <a:p>
            <a:pPr marL="0" lvl="1" indent="-120650">
              <a:spcAft>
                <a:spcPts val="600"/>
              </a:spcAft>
            </a:pPr>
            <a:r>
              <a:rPr lang="en-US" sz="2200" dirty="0" smtClean="0"/>
              <a:t>Implications for ZEV sales include:</a:t>
            </a:r>
            <a:endParaRPr lang="en-US" sz="2200" dirty="0"/>
          </a:p>
          <a:p>
            <a:pPr marL="342900" marR="0" indent="-342900">
              <a:buFont typeface="Wingdings" charset="2"/>
              <a:buChar char="Ø"/>
            </a:pPr>
            <a:r>
              <a:rPr lang="en-US" sz="2200" dirty="0" smtClean="0"/>
              <a:t>Automakers </a:t>
            </a:r>
            <a:r>
              <a:rPr lang="en-US" sz="2200" dirty="0"/>
              <a:t>cannot </a:t>
            </a:r>
            <a:r>
              <a:rPr lang="en-US" sz="2200" dirty="0" smtClean="0"/>
              <a:t>dictate that dealers sell </a:t>
            </a:r>
            <a:r>
              <a:rPr lang="en-US" sz="2200" dirty="0"/>
              <a:t>PEVs; dealers must voluntarily </a:t>
            </a:r>
            <a:r>
              <a:rPr lang="en-US" sz="2200" dirty="0" smtClean="0"/>
              <a:t>choose to do so</a:t>
            </a:r>
            <a:endParaRPr lang="en-US" sz="2200" dirty="0"/>
          </a:p>
          <a:p>
            <a:pPr marL="342900" indent="-342900">
              <a:spcBef>
                <a:spcPts val="1200"/>
              </a:spcBef>
              <a:buFont typeface="Wingdings" charset="2"/>
              <a:buChar char="Ø"/>
            </a:pPr>
            <a:r>
              <a:rPr lang="en-US" sz="2200" dirty="0"/>
              <a:t>Automakers are unable to deploy uniform sales practices for </a:t>
            </a:r>
            <a:r>
              <a:rPr lang="en-US" sz="2200" dirty="0" smtClean="0"/>
              <a:t>PEVs, resulting in higher variability in sales quality</a:t>
            </a:r>
          </a:p>
          <a:p>
            <a:pPr marL="342900" indent="-342900">
              <a:spcBef>
                <a:spcPts val="1200"/>
              </a:spcBef>
              <a:buFont typeface="Wingdings" charset="2"/>
              <a:buChar char="Ø"/>
            </a:pPr>
            <a:r>
              <a:rPr lang="en-US" sz="2200" dirty="0" smtClean="0"/>
              <a:t>Automakers </a:t>
            </a:r>
            <a:r>
              <a:rPr lang="en-US" sz="2200" dirty="0"/>
              <a:t>have a limited </a:t>
            </a:r>
            <a:r>
              <a:rPr lang="en-US" sz="2200" dirty="0" smtClean="0"/>
              <a:t>period (typically 6 months) to </a:t>
            </a:r>
            <a:r>
              <a:rPr lang="en-US" sz="2200" dirty="0"/>
              <a:t>develop PEV-specific performance standards </a:t>
            </a:r>
            <a:r>
              <a:rPr lang="en-US" sz="2200" dirty="0" smtClean="0"/>
              <a:t>before all dealers gain the right to sell them, contributing to variability in sales quality</a:t>
            </a:r>
            <a:endParaRPr lang="en-US" sz="2200" dirty="0"/>
          </a:p>
          <a:p>
            <a:pPr marL="342900" marR="0" indent="-342900">
              <a:spcBef>
                <a:spcPts val="1200"/>
              </a:spcBef>
              <a:buFont typeface="Wingdings" charset="2"/>
              <a:buChar char="Ø"/>
            </a:pPr>
            <a:r>
              <a:rPr lang="en-US" sz="2200" dirty="0" smtClean="0"/>
              <a:t>Dealer uptake of PEVs may </a:t>
            </a:r>
            <a:r>
              <a:rPr lang="en-US" sz="2200" dirty="0"/>
              <a:t>follow consumer technology adoption patterns, </a:t>
            </a:r>
            <a:r>
              <a:rPr lang="en-US" sz="2200" dirty="0" smtClean="0"/>
              <a:t>further delaying PEV availability</a:t>
            </a:r>
            <a:endParaRPr lang="en-US" sz="2200" dirty="0"/>
          </a:p>
        </p:txBody>
      </p:sp>
      <p:sp>
        <p:nvSpPr>
          <p:cNvPr id="113" name="Rectangle 17"/>
          <p:cNvSpPr>
            <a:spLocks noChangeArrowheads="1"/>
          </p:cNvSpPr>
          <p:nvPr/>
        </p:nvSpPr>
        <p:spPr bwMode="auto">
          <a:xfrm>
            <a:off x="457200" y="20116800"/>
            <a:ext cx="86868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200" b="1" dirty="0"/>
              <a:t>Research Questions:</a:t>
            </a:r>
          </a:p>
          <a:p>
            <a:pPr marL="457200" indent="-457200">
              <a:spcBef>
                <a:spcPts val="1200"/>
              </a:spcBef>
              <a:buFontTx/>
              <a:buAutoNum type="arabicPeriod"/>
              <a:defRPr/>
            </a:pPr>
            <a:r>
              <a:rPr lang="en-US" sz="2200" dirty="0" smtClean="0"/>
              <a:t>Is the purchase experience better or worse for PEV buyers? What are the implications?</a:t>
            </a:r>
          </a:p>
          <a:p>
            <a:pPr marL="457200" indent="-457200">
              <a:spcBef>
                <a:spcPts val="1200"/>
              </a:spcBef>
              <a:buFontTx/>
              <a:buAutoNum type="arabicPeriod"/>
              <a:defRPr/>
            </a:pPr>
            <a:r>
              <a:rPr lang="en-US" sz="2200" dirty="0"/>
              <a:t>What drivers and barriers affect dealer participation </a:t>
            </a:r>
            <a:r>
              <a:rPr lang="en-US" sz="2200" dirty="0" smtClean="0"/>
              <a:t>and performance?</a:t>
            </a:r>
            <a:endParaRPr lang="en-US" sz="2200" dirty="0"/>
          </a:p>
          <a:p>
            <a:pPr marL="457200" indent="-457200">
              <a:spcBef>
                <a:spcPts val="1200"/>
              </a:spcBef>
              <a:buFontTx/>
              <a:buAutoNum type="arabicPeriod"/>
              <a:defRPr/>
            </a:pPr>
            <a:r>
              <a:rPr lang="en-US" sz="2200" dirty="0" smtClean="0"/>
              <a:t>What are the opportunities for policy?</a:t>
            </a:r>
          </a:p>
        </p:txBody>
      </p:sp>
      <p:cxnSp>
        <p:nvCxnSpPr>
          <p:cNvPr id="114" name="Straight Connector 84"/>
          <p:cNvCxnSpPr>
            <a:cxnSpLocks noChangeShapeType="1"/>
          </p:cNvCxnSpPr>
          <p:nvPr/>
        </p:nvCxnSpPr>
        <p:spPr bwMode="auto">
          <a:xfrm flipH="1">
            <a:off x="4800600" y="20193768"/>
            <a:ext cx="3657600" cy="0"/>
          </a:xfrm>
          <a:prstGeom prst="line">
            <a:avLst/>
          </a:prstGeom>
          <a:noFill/>
          <a:ln w="38100">
            <a:solidFill>
              <a:srgbClr val="FCAE10"/>
            </a:solidFill>
            <a:round/>
            <a:headEnd/>
            <a:tailEnd/>
          </a:ln>
          <a:extLst>
            <a:ext uri="{909E8E84-426E-40DD-AFC4-6F175D3DCCD1}">
              <a14:hiddenFill xmlns:a14="http://schemas.microsoft.com/office/drawing/2010/main">
                <a:noFill/>
              </a14:hiddenFill>
            </a:ext>
          </a:extLst>
        </p:spPr>
      </p:cxnSp>
      <p:sp>
        <p:nvSpPr>
          <p:cNvPr id="130" name="TextBox 71"/>
          <p:cNvSpPr txBox="1">
            <a:spLocks noChangeArrowheads="1"/>
          </p:cNvSpPr>
          <p:nvPr/>
        </p:nvSpPr>
        <p:spPr bwMode="auto">
          <a:xfrm>
            <a:off x="13120913" y="18107561"/>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Times New Roman" charset="0"/>
                <a:ea typeface="ＭＳ Ｐゴシック" charset="0"/>
                <a:cs typeface="ＭＳ Ｐゴシック" charset="0"/>
              </a:defRPr>
            </a:lvl1pPr>
            <a:lvl2pPr marL="742950" indent="-285750" eaLnBrk="0" hangingPunct="0">
              <a:defRPr sz="8200">
                <a:solidFill>
                  <a:schemeClr val="tx1"/>
                </a:solidFill>
                <a:latin typeface="Times New Roman" charset="0"/>
                <a:ea typeface="ＭＳ Ｐゴシック" charset="0"/>
              </a:defRPr>
            </a:lvl2pPr>
            <a:lvl3pPr marL="1143000" indent="-228600" eaLnBrk="0" hangingPunct="0">
              <a:defRPr sz="8200">
                <a:solidFill>
                  <a:schemeClr val="tx1"/>
                </a:solidFill>
                <a:latin typeface="Times New Roman" charset="0"/>
                <a:ea typeface="ＭＳ Ｐゴシック" charset="0"/>
              </a:defRPr>
            </a:lvl3pPr>
            <a:lvl4pPr marL="1600200" indent="-228600" eaLnBrk="0" hangingPunct="0">
              <a:defRPr sz="8200">
                <a:solidFill>
                  <a:schemeClr val="tx1"/>
                </a:solidFill>
                <a:latin typeface="Times New Roman" charset="0"/>
                <a:ea typeface="ＭＳ Ｐゴシック" charset="0"/>
              </a:defRPr>
            </a:lvl4pPr>
            <a:lvl5pPr marL="2057400" indent="-228600" eaLnBrk="0" hangingPunct="0">
              <a:defRPr sz="8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200">
                <a:solidFill>
                  <a:schemeClr val="tx1"/>
                </a:solidFill>
                <a:latin typeface="Times New Roman" charset="0"/>
                <a:ea typeface="ＭＳ Ｐゴシック" charset="0"/>
              </a:defRPr>
            </a:lvl9pPr>
          </a:lstStyle>
          <a:p>
            <a:pPr eaLnBrk="1" hangingPunct="1"/>
            <a:r>
              <a:rPr lang="en-US" sz="2000" dirty="0" smtClean="0"/>
              <a:t>PEV buyers </a:t>
            </a:r>
            <a:r>
              <a:rPr lang="en-US" sz="2000" dirty="0"/>
              <a:t>rated dealers </a:t>
            </a:r>
            <a:r>
              <a:rPr lang="en-US" sz="2000" dirty="0" smtClean="0"/>
              <a:t>significantly lower </a:t>
            </a:r>
            <a:r>
              <a:rPr lang="en-US" sz="2000" dirty="0"/>
              <a:t>in </a:t>
            </a:r>
            <a:r>
              <a:rPr lang="en-US" sz="2000" dirty="0" smtClean="0"/>
              <a:t>sales satisfaction than </a:t>
            </a:r>
            <a:r>
              <a:rPr lang="en-US" sz="2000" dirty="0"/>
              <a:t>conventional </a:t>
            </a:r>
            <a:r>
              <a:rPr lang="en-US" sz="2000" dirty="0" smtClean="0"/>
              <a:t>car buyers. </a:t>
            </a:r>
            <a:r>
              <a:rPr lang="en-US" sz="2000" dirty="0" smtClean="0">
                <a:sym typeface="Wingdings" charset="0"/>
              </a:rPr>
              <a:t>This holds across </a:t>
            </a:r>
            <a:r>
              <a:rPr lang="en-US" sz="2000" dirty="0">
                <a:sym typeface="Wingdings" charset="0"/>
              </a:rPr>
              <a:t>all </a:t>
            </a:r>
            <a:r>
              <a:rPr lang="en-US" sz="2000" dirty="0" smtClean="0">
                <a:sym typeface="Wingdings" charset="0"/>
              </a:rPr>
              <a:t>major performance indices (facility, salesperson, “the deal” and delivery). Tesla earned industry-high marks using a pure direct sales model.</a:t>
            </a:r>
            <a:endParaRPr lang="en-US" sz="2000" dirty="0"/>
          </a:p>
        </p:txBody>
      </p:sp>
      <p:pic>
        <p:nvPicPr>
          <p:cNvPr id="143" name="Picture 142" descr="Volt Canopy.jpg"/>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9144000" y="19659600"/>
            <a:ext cx="3048000" cy="2197385"/>
          </a:xfrm>
          <a:prstGeom prst="rect">
            <a:avLst/>
          </a:prstGeom>
        </p:spPr>
      </p:pic>
      <p:pic>
        <p:nvPicPr>
          <p:cNvPr id="92" name="Picture 91"/>
          <p:cNvPicPr/>
          <p:nvPr/>
        </p:nvPicPr>
        <p:blipFill rotWithShape="1">
          <a:blip r:embed="rId12">
            <a:extLst>
              <a:ext uri="{28A0092B-C50C-407E-A947-70E740481C1C}">
                <a14:useLocalDpi xmlns:a14="http://schemas.microsoft.com/office/drawing/2010/main" val="0"/>
              </a:ext>
            </a:extLst>
          </a:blip>
          <a:srcRect l="868" t="1818" r="4515" b="2526"/>
          <a:stretch/>
        </p:blipFill>
        <p:spPr bwMode="auto">
          <a:xfrm>
            <a:off x="20751800" y="16192500"/>
            <a:ext cx="6921500" cy="4673600"/>
          </a:xfrm>
          <a:prstGeom prst="rect">
            <a:avLst/>
          </a:prstGeom>
          <a:noFill/>
          <a:ln>
            <a:noFill/>
          </a:ln>
        </p:spPr>
      </p:pic>
      <p:sp>
        <p:nvSpPr>
          <p:cNvPr id="139" name="Rectangle 138"/>
          <p:cNvSpPr/>
          <p:nvPr/>
        </p:nvSpPr>
        <p:spPr bwMode="auto">
          <a:xfrm rot="5400000">
            <a:off x="11201400" y="15316200"/>
            <a:ext cx="11201400" cy="75438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dirty="0" smtClean="0">
              <a:ln>
                <a:noFill/>
              </a:ln>
              <a:noFill/>
              <a:effectLst/>
              <a:latin typeface="Times New Roman" pitchFamily="18" charset="0"/>
            </a:endParaRPr>
          </a:p>
        </p:txBody>
      </p:sp>
      <p:sp>
        <p:nvSpPr>
          <p:cNvPr id="78" name="TextBox 77"/>
          <p:cNvSpPr txBox="1"/>
          <p:nvPr/>
        </p:nvSpPr>
        <p:spPr>
          <a:xfrm>
            <a:off x="28803600" y="11605745"/>
            <a:ext cx="109728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“Retail-friendly” policies needed</a:t>
            </a:r>
            <a:endParaRPr lang="en-US" sz="4800" dirty="0">
              <a:solidFill>
                <a:schemeClr val="bg1"/>
              </a:solidFill>
              <a:latin typeface="+mj-lt"/>
              <a:ea typeface="+mn-ea"/>
              <a:cs typeface="+mn-cs"/>
            </a:endParaRPr>
          </a:p>
        </p:txBody>
      </p:sp>
      <p:sp>
        <p:nvSpPr>
          <p:cNvPr id="79" name="TextBox 78"/>
          <p:cNvSpPr txBox="1"/>
          <p:nvPr/>
        </p:nvSpPr>
        <p:spPr>
          <a:xfrm>
            <a:off x="28803600" y="7315200"/>
            <a:ext cx="10972800" cy="830263"/>
          </a:xfrm>
          <a:prstGeom prst="rect">
            <a:avLst/>
          </a:prstGeom>
          <a:solidFill>
            <a:schemeClr val="accent6">
              <a:lumMod val="75000"/>
            </a:schemeClr>
          </a:solidFill>
          <a:ln>
            <a:noFill/>
          </a:ln>
        </p:spPr>
        <p:txBody>
          <a:bodyPr wrap="square">
            <a:spAutoFit/>
          </a:bodyPr>
          <a:lstStyle/>
          <a:p>
            <a:pPr algn="ctr">
              <a:defRPr/>
            </a:pPr>
            <a:r>
              <a:rPr lang="en-US" sz="4800" dirty="0" smtClean="0">
                <a:solidFill>
                  <a:schemeClr val="bg1"/>
                </a:solidFill>
                <a:latin typeface="+mj-lt"/>
                <a:ea typeface="+mn-ea"/>
                <a:cs typeface="+mn-cs"/>
              </a:rPr>
              <a:t>Implications for Policy</a:t>
            </a:r>
            <a:endParaRPr lang="en-US" sz="4800" dirty="0">
              <a:solidFill>
                <a:schemeClr val="bg1"/>
              </a:solidFill>
              <a:latin typeface="+mj-lt"/>
              <a:ea typeface="+mn-ea"/>
              <a:cs typeface="+mn-cs"/>
            </a:endParaRPr>
          </a:p>
        </p:txBody>
      </p:sp>
      <p:sp>
        <p:nvSpPr>
          <p:cNvPr id="80" name="Rectangle 79"/>
          <p:cNvSpPr/>
          <p:nvPr/>
        </p:nvSpPr>
        <p:spPr>
          <a:xfrm>
            <a:off x="29032200" y="12481661"/>
            <a:ext cx="10515600" cy="7709803"/>
          </a:xfrm>
          <a:prstGeom prst="rect">
            <a:avLst/>
          </a:prstGeom>
        </p:spPr>
        <p:txBody>
          <a:bodyPr wrap="square">
            <a:spAutoFit/>
          </a:bodyPr>
          <a:lstStyle/>
          <a:p>
            <a:pPr marL="457200" indent="-457200">
              <a:spcBef>
                <a:spcPts val="600"/>
              </a:spcBef>
              <a:buFont typeface="+mj-lt"/>
              <a:buAutoNum type="arabicPeriod"/>
              <a:defRPr/>
            </a:pPr>
            <a:r>
              <a:rPr lang="en-US" sz="2200" dirty="0"/>
              <a:t>Offer performance-based dealer incentive on the order of $500 to </a:t>
            </a:r>
            <a:r>
              <a:rPr lang="en-US" sz="2200" dirty="0" smtClean="0"/>
              <a:t>$1,000 </a:t>
            </a:r>
            <a:r>
              <a:rPr lang="en-US" sz="2200" dirty="0"/>
              <a:t>per </a:t>
            </a:r>
            <a:r>
              <a:rPr lang="en-US" sz="2200" dirty="0" smtClean="0"/>
              <a:t>unit.</a:t>
            </a:r>
            <a:endParaRPr lang="en-US" sz="2200" dirty="0"/>
          </a:p>
          <a:p>
            <a:pPr marL="457200" indent="-457200">
              <a:spcBef>
                <a:spcPts val="600"/>
              </a:spcBef>
              <a:buFont typeface="+mj-lt"/>
              <a:buAutoNum type="arabicPeriod"/>
              <a:defRPr/>
            </a:pPr>
            <a:r>
              <a:rPr lang="en-US" sz="2200" dirty="0" smtClean="0"/>
              <a:t>Give </a:t>
            </a:r>
            <a:r>
              <a:rPr lang="en-US" sz="2200" dirty="0"/>
              <a:t>dealers the confidence to market public incentives by:</a:t>
            </a:r>
          </a:p>
          <a:p>
            <a:pPr lvl="2" indent="-457200">
              <a:spcBef>
                <a:spcPts val="600"/>
              </a:spcBef>
              <a:buFont typeface="Arial"/>
              <a:buChar char="•"/>
              <a:defRPr/>
            </a:pPr>
            <a:r>
              <a:rPr lang="en-US" sz="2200" dirty="0" smtClean="0"/>
              <a:t>Allowing dealers to reserve state rebate funds upon </a:t>
            </a:r>
            <a:r>
              <a:rPr lang="en-US" sz="2200" dirty="0"/>
              <a:t>taking </a:t>
            </a:r>
            <a:r>
              <a:rPr lang="en-US" sz="2200" dirty="0" smtClean="0"/>
              <a:t>PEV inventory from carmakers;</a:t>
            </a:r>
            <a:endParaRPr lang="en-US" sz="2200" dirty="0"/>
          </a:p>
          <a:p>
            <a:pPr marL="914400" lvl="1" indent="-457200">
              <a:spcBef>
                <a:spcPts val="600"/>
              </a:spcBef>
              <a:buFont typeface="Arial"/>
              <a:buChar char="•"/>
              <a:defRPr/>
            </a:pPr>
            <a:r>
              <a:rPr lang="en-US" sz="2200" dirty="0" smtClean="0"/>
              <a:t>Increasing PEV access to HOV lanes;</a:t>
            </a:r>
            <a:endParaRPr lang="en-US" sz="2200" dirty="0"/>
          </a:p>
          <a:p>
            <a:pPr marL="914400" lvl="1" indent="-457200">
              <a:spcBef>
                <a:spcPts val="600"/>
              </a:spcBef>
              <a:buFont typeface="Arial"/>
              <a:buChar char="•"/>
              <a:defRPr/>
            </a:pPr>
            <a:r>
              <a:rPr lang="en-US" sz="2200" dirty="0" smtClean="0"/>
              <a:t>Waiving state </a:t>
            </a:r>
            <a:r>
              <a:rPr lang="en-US" sz="2200" dirty="0"/>
              <a:t>sales </a:t>
            </a:r>
            <a:r>
              <a:rPr lang="en-US" sz="2200" dirty="0" smtClean="0"/>
              <a:t>taxes </a:t>
            </a:r>
            <a:r>
              <a:rPr lang="en-US" sz="2200" dirty="0"/>
              <a:t>on </a:t>
            </a:r>
            <a:r>
              <a:rPr lang="en-US" sz="2200" dirty="0" smtClean="0"/>
              <a:t>PEVs; levy reasonable road use fees.</a:t>
            </a:r>
          </a:p>
          <a:p>
            <a:pPr marL="457200" indent="-457200">
              <a:spcBef>
                <a:spcPts val="600"/>
              </a:spcBef>
              <a:buFont typeface="+mj-lt"/>
              <a:buAutoNum type="arabicPeriod"/>
              <a:defRPr/>
            </a:pPr>
            <a:r>
              <a:rPr lang="en-US" sz="2200" dirty="0"/>
              <a:t>Put more “butts in seats” and drive more traffic to dealers by reducing minimum ownership period requirements to 24 months for state rebate </a:t>
            </a:r>
            <a:r>
              <a:rPr lang="en-US" sz="2200" dirty="0" smtClean="0"/>
              <a:t>eligibility.</a:t>
            </a:r>
            <a:endParaRPr lang="en-US" sz="2200" dirty="0"/>
          </a:p>
          <a:p>
            <a:pPr marL="457200" indent="-457200">
              <a:spcBef>
                <a:spcPts val="600"/>
              </a:spcBef>
              <a:buFont typeface="+mj-lt"/>
              <a:buAutoNum type="arabicPeriod"/>
              <a:defRPr/>
            </a:pPr>
            <a:r>
              <a:rPr lang="en-US" sz="2200" dirty="0"/>
              <a:t>Exempt carmakers from franchise restrictions up to X number of EVs sold </a:t>
            </a:r>
            <a:r>
              <a:rPr lang="en-US" sz="2200" dirty="0" smtClean="0"/>
              <a:t>annually.</a:t>
            </a:r>
            <a:endParaRPr lang="en-US" sz="2200" dirty="0"/>
          </a:p>
          <a:p>
            <a:pPr marL="457200" indent="-457200">
              <a:spcBef>
                <a:spcPts val="600"/>
              </a:spcBef>
              <a:buFont typeface="+mj-lt"/>
              <a:buAutoNum type="arabicPeriod"/>
              <a:defRPr/>
            </a:pPr>
            <a:r>
              <a:rPr lang="en-US" sz="2200" dirty="0" smtClean="0"/>
              <a:t>Bridge the knowledge gap by establishing a </a:t>
            </a:r>
            <a:r>
              <a:rPr lang="en-US" sz="2200" dirty="0"/>
              <a:t>“retail friendly” </a:t>
            </a:r>
            <a:r>
              <a:rPr lang="en-US" sz="2200" dirty="0" smtClean="0"/>
              <a:t>central data repository for public and utility incentives; make available to 3rd-party software and app developers.</a:t>
            </a:r>
            <a:endParaRPr lang="en-US" sz="2200" dirty="0"/>
          </a:p>
          <a:p>
            <a:pPr marL="457200" indent="-457200">
              <a:spcBef>
                <a:spcPts val="600"/>
              </a:spcBef>
              <a:buFont typeface="+mj-lt"/>
              <a:buAutoNum type="arabicPeriod"/>
              <a:defRPr/>
            </a:pPr>
            <a:r>
              <a:rPr lang="en-US" sz="2200" dirty="0"/>
              <a:t>Lift sanctions preventing an expanded role for electric utilities to include marketing of PEVs as a category and deployment and operation of charging infrastructure.</a:t>
            </a:r>
          </a:p>
          <a:p>
            <a:pPr marL="457200" indent="-457200">
              <a:spcBef>
                <a:spcPts val="600"/>
              </a:spcBef>
              <a:buFont typeface="+mj-lt"/>
              <a:buAutoNum type="arabicPeriod"/>
              <a:defRPr/>
            </a:pPr>
            <a:r>
              <a:rPr lang="en-US" sz="2200" dirty="0" smtClean="0"/>
              <a:t>Gain top-down buy-in from dealers in stages according to psychographic profile: e.g. win over pragmatist dealers by capturing </a:t>
            </a:r>
            <a:r>
              <a:rPr lang="en-US" sz="2200" dirty="0"/>
              <a:t>and </a:t>
            </a:r>
            <a:r>
              <a:rPr lang="en-US" sz="2200" dirty="0" smtClean="0"/>
              <a:t>sharing best practices and success stories via targeted outreach and venues for knowledge exchange.</a:t>
            </a:r>
          </a:p>
          <a:p>
            <a:pPr marL="457200" indent="-457200">
              <a:spcBef>
                <a:spcPts val="600"/>
              </a:spcBef>
              <a:buFont typeface="+mj-lt"/>
              <a:buAutoNum type="arabicPeriod"/>
              <a:defRPr/>
            </a:pPr>
            <a:r>
              <a:rPr lang="en-US" sz="2200" dirty="0" smtClean="0"/>
              <a:t>Launch </a:t>
            </a:r>
            <a:r>
              <a:rPr lang="en-US" sz="2200" dirty="0"/>
              <a:t>or continue dealer recognition </a:t>
            </a:r>
            <a:r>
              <a:rPr lang="en-US" sz="2200" dirty="0" smtClean="0"/>
              <a:t>programs.</a:t>
            </a:r>
            <a:endParaRPr lang="en-US" sz="2200" dirty="0"/>
          </a:p>
          <a:p>
            <a:pPr marL="457200" indent="-457200">
              <a:spcBef>
                <a:spcPts val="600"/>
              </a:spcBef>
              <a:buFont typeface="+mj-lt"/>
              <a:buAutoNum type="arabicPeriod"/>
              <a:defRPr/>
            </a:pPr>
            <a:r>
              <a:rPr lang="en-US" sz="2200" dirty="0" smtClean="0"/>
              <a:t>Provide a downloadable standard window label for displaying public incentives and PEV pricing in terms of initial out-of-pocket cost and monthly total cost of ownership (include a QR code for quote tailored to individual customers).</a:t>
            </a:r>
            <a:endParaRPr lang="en-US" sz="2200" dirty="0"/>
          </a:p>
        </p:txBody>
      </p:sp>
      <p:sp>
        <p:nvSpPr>
          <p:cNvPr id="81" name="Rectangle 80"/>
          <p:cNvSpPr/>
          <p:nvPr/>
        </p:nvSpPr>
        <p:spPr>
          <a:xfrm>
            <a:off x="29032200" y="8157508"/>
            <a:ext cx="10744200" cy="3477875"/>
          </a:xfrm>
          <a:prstGeom prst="rect">
            <a:avLst/>
          </a:prstGeom>
        </p:spPr>
        <p:txBody>
          <a:bodyPr wrap="square">
            <a:spAutoFit/>
          </a:bodyPr>
          <a:lstStyle/>
          <a:p>
            <a:pPr marL="342900" indent="-342900">
              <a:buFont typeface="Wingdings" charset="2"/>
              <a:buChar char="Ø"/>
            </a:pPr>
            <a:r>
              <a:rPr lang="en-US" sz="2200" dirty="0" smtClean="0"/>
              <a:t>Poor </a:t>
            </a:r>
            <a:r>
              <a:rPr lang="en-US" sz="2200" dirty="0"/>
              <a:t>customer satisfaction </a:t>
            </a:r>
            <a:r>
              <a:rPr lang="en-US" sz="2200" dirty="0" smtClean="0"/>
              <a:t>scores may negatively impact PEV sales and deter more dealers </a:t>
            </a:r>
            <a:r>
              <a:rPr lang="en-US" sz="2200" dirty="0"/>
              <a:t>from </a:t>
            </a:r>
            <a:r>
              <a:rPr lang="en-US" sz="2200" dirty="0" smtClean="0"/>
              <a:t>choosing to sell PEVs, which negatively affects availability</a:t>
            </a:r>
            <a:endParaRPr lang="en-US" sz="2200" dirty="0"/>
          </a:p>
          <a:p>
            <a:pPr marL="342900" indent="-342900">
              <a:buFont typeface="Wingdings" charset="2"/>
              <a:buChar char="Ø"/>
            </a:pPr>
            <a:r>
              <a:rPr lang="en-US" sz="2200" dirty="0" smtClean="0"/>
              <a:t>Negative </a:t>
            </a:r>
            <a:r>
              <a:rPr lang="en-US" sz="2200" dirty="0"/>
              <a:t>word-of-mouth </a:t>
            </a:r>
            <a:r>
              <a:rPr lang="en-US" sz="2200" dirty="0" smtClean="0"/>
              <a:t>from </a:t>
            </a:r>
            <a:r>
              <a:rPr lang="en-US" sz="2200" dirty="0"/>
              <a:t>early customers unable to realize the full value of PEV </a:t>
            </a:r>
            <a:r>
              <a:rPr lang="en-US" sz="2200" dirty="0" smtClean="0"/>
              <a:t>ownership due to lost opportunities to provide retail-level customer support:</a:t>
            </a:r>
            <a:endParaRPr lang="en-US" sz="2200" dirty="0"/>
          </a:p>
          <a:p>
            <a:pPr marL="800100" lvl="1" indent="-342900">
              <a:buFont typeface="Wingdings" charset="2"/>
              <a:buChar char="ü"/>
            </a:pPr>
            <a:r>
              <a:rPr lang="en-US" sz="2200" dirty="0" smtClean="0"/>
              <a:t>Lack of confidence in availability, usability, and reliability of charging infrastructure </a:t>
            </a:r>
            <a:endParaRPr lang="en-US" sz="2200" dirty="0"/>
          </a:p>
          <a:p>
            <a:pPr marL="800100" lvl="1" indent="-342900">
              <a:buFont typeface="Wingdings" charset="2"/>
              <a:buChar char="ü"/>
            </a:pPr>
            <a:r>
              <a:rPr lang="en-US" sz="2200" dirty="0" smtClean="0"/>
              <a:t>Unable to tap full value of rebates, tax </a:t>
            </a:r>
            <a:r>
              <a:rPr lang="en-US" sz="2200" dirty="0"/>
              <a:t>benefits, discounted electricity rates, HOV lane </a:t>
            </a:r>
            <a:r>
              <a:rPr lang="en-US" sz="2200" dirty="0" smtClean="0"/>
              <a:t>access</a:t>
            </a:r>
            <a:endParaRPr lang="en-US" sz="2200" dirty="0"/>
          </a:p>
          <a:p>
            <a:pPr marL="800100" lvl="1" indent="-342900">
              <a:buFont typeface="Wingdings" charset="2"/>
              <a:buChar char="ü"/>
            </a:pPr>
            <a:r>
              <a:rPr lang="en-US" sz="2200" dirty="0" smtClean="0"/>
              <a:t>Insufficient savings in gas, service </a:t>
            </a:r>
            <a:r>
              <a:rPr lang="en-US" sz="2200" dirty="0"/>
              <a:t>and maintenance, </a:t>
            </a:r>
            <a:r>
              <a:rPr lang="en-US" sz="2200" dirty="0" smtClean="0"/>
              <a:t>insurance</a:t>
            </a:r>
            <a:endParaRPr lang="en-US" sz="2200" dirty="0"/>
          </a:p>
          <a:p>
            <a:pPr marL="342900" indent="-342900">
              <a:buFont typeface="Wingdings" charset="2"/>
              <a:buChar char="Ø"/>
            </a:pPr>
            <a:r>
              <a:rPr lang="en-US" sz="2200" dirty="0" smtClean="0"/>
              <a:t>Systemic under-investment in support for PEV customers could translate into fewer buyers</a:t>
            </a:r>
          </a:p>
          <a:p>
            <a:pPr marL="0" marR="0"/>
            <a:endParaRPr lang="en-US" sz="2200" dirty="0"/>
          </a:p>
        </p:txBody>
      </p:sp>
      <p:sp>
        <p:nvSpPr>
          <p:cNvPr id="83" name="Rectangle 82"/>
          <p:cNvSpPr/>
          <p:nvPr/>
        </p:nvSpPr>
        <p:spPr>
          <a:xfrm>
            <a:off x="29032200" y="4730274"/>
            <a:ext cx="10515600" cy="2800766"/>
          </a:xfrm>
          <a:prstGeom prst="rect">
            <a:avLst/>
          </a:prstGeom>
        </p:spPr>
        <p:txBody>
          <a:bodyPr wrap="square">
            <a:spAutoFit/>
          </a:bodyPr>
          <a:lstStyle/>
          <a:p>
            <a:pPr marL="342900" marR="0" indent="-342900">
              <a:buFont typeface="Wingdings" charset="2"/>
              <a:buChar char="Ø"/>
            </a:pPr>
            <a:r>
              <a:rPr lang="en-US" sz="2200" dirty="0" smtClean="0"/>
              <a:t>Mismatch between effort required and initial demand (proportion of PEVs to conventional vehicles sold) and relative profitability</a:t>
            </a:r>
          </a:p>
          <a:p>
            <a:pPr marL="342900" marR="0" indent="-342900">
              <a:buFont typeface="Wingdings" charset="2"/>
              <a:buChar char="Ø"/>
            </a:pPr>
            <a:r>
              <a:rPr lang="en-US" sz="2200" dirty="0" smtClean="0"/>
              <a:t>Lack of differentiated customer satisfaction metrics for PEVs</a:t>
            </a:r>
          </a:p>
          <a:p>
            <a:pPr marL="342900" marR="0" indent="-342900">
              <a:buFont typeface="Wingdings" charset="2"/>
              <a:buChar char="Ø"/>
            </a:pPr>
            <a:r>
              <a:rPr lang="en-US" sz="2200" dirty="0" smtClean="0"/>
              <a:t>Traditional </a:t>
            </a:r>
            <a:r>
              <a:rPr lang="en-US" sz="2200" dirty="0"/>
              <a:t>training lacks “hands on” learning important for PEVs</a:t>
            </a:r>
          </a:p>
          <a:p>
            <a:pPr marL="342900" marR="0" indent="-342900">
              <a:buFont typeface="Wingdings" charset="2"/>
              <a:buChar char="Ø"/>
            </a:pPr>
            <a:r>
              <a:rPr lang="en-US" sz="2200" dirty="0"/>
              <a:t>Endemic high sales staff turnover hinders knowledge </a:t>
            </a:r>
            <a:r>
              <a:rPr lang="en-US" sz="2200" dirty="0" smtClean="0"/>
              <a:t>retention</a:t>
            </a:r>
          </a:p>
          <a:p>
            <a:pPr marL="342900" indent="-342900">
              <a:buFont typeface="Wingdings" charset="2"/>
              <a:buChar char="Ø"/>
            </a:pPr>
            <a:r>
              <a:rPr lang="en-US" sz="2200" dirty="0"/>
              <a:t>Price-based competition amongst dealers undermines investment in retail </a:t>
            </a:r>
            <a:r>
              <a:rPr lang="en-US" sz="2200" dirty="0" smtClean="0"/>
              <a:t>innovations and customer support </a:t>
            </a:r>
            <a:r>
              <a:rPr lang="en-US" sz="2200" dirty="0"/>
              <a:t>specific to </a:t>
            </a:r>
            <a:r>
              <a:rPr lang="en-US" sz="2200" dirty="0" smtClean="0"/>
              <a:t>PEVs</a:t>
            </a:r>
            <a:endParaRPr lang="en-US" sz="2200" dirty="0"/>
          </a:p>
          <a:p>
            <a:pPr marL="0" marR="0"/>
            <a:endParaRPr lang="en-US" sz="2200" dirty="0"/>
          </a:p>
        </p:txBody>
      </p:sp>
      <p:sp>
        <p:nvSpPr>
          <p:cNvPr id="94" name="Rectangle 17"/>
          <p:cNvSpPr>
            <a:spLocks noChangeArrowheads="1"/>
          </p:cNvSpPr>
          <p:nvPr/>
        </p:nvSpPr>
        <p:spPr bwMode="auto">
          <a:xfrm>
            <a:off x="457200" y="22402800"/>
            <a:ext cx="11658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defRPr/>
            </a:pPr>
            <a:r>
              <a:rPr lang="en-US" sz="2200" b="1" dirty="0" smtClean="0"/>
              <a:t>Data Collection:</a:t>
            </a:r>
          </a:p>
          <a:p>
            <a:pPr marL="342900" indent="-342900">
              <a:spcBef>
                <a:spcPts val="1200"/>
              </a:spcBef>
              <a:buFont typeface="Arial"/>
              <a:buChar char="•"/>
              <a:defRPr/>
            </a:pPr>
            <a:r>
              <a:rPr lang="en-US" sz="2200" dirty="0" smtClean="0"/>
              <a:t>Analyzed buyer survey and dealer transactional data from J.D. Power; also CVRP data from CSE</a:t>
            </a:r>
          </a:p>
          <a:p>
            <a:pPr marL="342900" indent="-342900">
              <a:spcBef>
                <a:spcPts val="1200"/>
              </a:spcBef>
              <a:buFont typeface="Arial"/>
              <a:buChar char="•"/>
              <a:defRPr/>
            </a:pPr>
            <a:r>
              <a:rPr lang="en-US" sz="2200" dirty="0" smtClean="0"/>
              <a:t>Recorded 80</a:t>
            </a:r>
            <a:r>
              <a:rPr lang="en-US" sz="2200" dirty="0"/>
              <a:t>+ hours of </a:t>
            </a:r>
            <a:r>
              <a:rPr lang="en-US" sz="2200" dirty="0" smtClean="0"/>
              <a:t>interviews </a:t>
            </a:r>
            <a:r>
              <a:rPr lang="en-US" sz="2200" dirty="0"/>
              <a:t>from </a:t>
            </a:r>
            <a:r>
              <a:rPr lang="en-US" sz="2200" dirty="0" smtClean="0"/>
              <a:t>California new car dealers, automakers</a:t>
            </a:r>
            <a:r>
              <a:rPr lang="en-US" sz="2200" dirty="0"/>
              <a:t>, </a:t>
            </a:r>
            <a:r>
              <a:rPr lang="en-US" sz="2200" dirty="0" smtClean="0"/>
              <a:t>utilities, others</a:t>
            </a:r>
          </a:p>
          <a:p>
            <a:pPr marL="342900" indent="-342900">
              <a:spcBef>
                <a:spcPts val="1200"/>
              </a:spcBef>
              <a:buFont typeface="Arial"/>
              <a:buChar char="•"/>
              <a:defRPr/>
            </a:pPr>
            <a:r>
              <a:rPr lang="en-US" sz="2200" dirty="0" smtClean="0"/>
              <a:t>Co-developed questions on buyer experience inserted into Clean Vehicle Rebate Program Survey</a:t>
            </a:r>
            <a:endParaRPr lang="en-US" sz="2200" dirty="0"/>
          </a:p>
          <a:p>
            <a:pPr marL="457200" indent="-457200">
              <a:spcBef>
                <a:spcPts val="1200"/>
              </a:spcBef>
              <a:buFontTx/>
              <a:buAutoNum type="arabicPeriod"/>
              <a:defRPr/>
            </a:pPr>
            <a:endParaRPr lang="en-US" sz="2200" dirty="0"/>
          </a:p>
        </p:txBody>
      </p:sp>
      <p:pic>
        <p:nvPicPr>
          <p:cNvPr id="99" name="Picture 98" descr="2013-12-13 12.47.58.jpg"/>
          <p:cNvPicPr>
            <a:picLocks noChangeAspect="1"/>
          </p:cNvPicPr>
          <p:nvPr/>
        </p:nvPicPr>
        <p:blipFill rotWithShape="1">
          <a:blip r:embed="rId13" cstate="screen">
            <a:extLst>
              <a:ext uri="{28A0092B-C50C-407E-A947-70E740481C1C}">
                <a14:useLocalDpi xmlns:a14="http://schemas.microsoft.com/office/drawing/2010/main"/>
              </a:ext>
            </a:extLst>
          </a:blip>
          <a:srcRect l="22195" t="24969" r="24213" b="3460"/>
          <a:stretch/>
        </p:blipFill>
        <p:spPr>
          <a:xfrm>
            <a:off x="10744200" y="21488400"/>
            <a:ext cx="1579387" cy="1428014"/>
          </a:xfrm>
          <a:prstGeom prst="rect">
            <a:avLst/>
          </a:prstGeom>
        </p:spPr>
      </p:pic>
      <p:pic>
        <p:nvPicPr>
          <p:cNvPr id="101" name="Picture 100" descr="2013-10-02 11.02.38.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8633400" y="4800600"/>
            <a:ext cx="1182584" cy="1760220"/>
          </a:xfrm>
          <a:prstGeom prst="rect">
            <a:avLst/>
          </a:prstGeom>
        </p:spPr>
      </p:pic>
      <p:sp>
        <p:nvSpPr>
          <p:cNvPr id="85" name="Rectangle 84"/>
          <p:cNvSpPr/>
          <p:nvPr/>
        </p:nvSpPr>
        <p:spPr>
          <a:xfrm>
            <a:off x="21258328" y="20921246"/>
            <a:ext cx="5411672" cy="338554"/>
          </a:xfrm>
          <a:prstGeom prst="rect">
            <a:avLst/>
          </a:prstGeom>
          <a:solidFill>
            <a:schemeClr val="bg1"/>
          </a:solidFill>
          <a:ln>
            <a:noFill/>
          </a:ln>
        </p:spPr>
        <p:txBody>
          <a:bodyPr wrap="square">
            <a:spAutoFit/>
          </a:bodyPr>
          <a:lstStyle/>
          <a:p>
            <a:pPr algn="ctr">
              <a:defRPr/>
            </a:pPr>
            <a:r>
              <a:rPr lang="en-US" sz="1600" i="1" dirty="0" smtClean="0">
                <a:solidFill>
                  <a:schemeClr val="bg2">
                    <a:lumMod val="50000"/>
                  </a:schemeClr>
                </a:solidFill>
                <a:latin typeface="+mj-lt"/>
              </a:rPr>
              <a:t>Source: ARB 2013-2014 California CVRP survey data</a:t>
            </a:r>
            <a:endParaRPr lang="en-US" sz="1600" i="1" dirty="0">
              <a:solidFill>
                <a:schemeClr val="bg2">
                  <a:lumMod val="50000"/>
                </a:schemeClr>
              </a:solidFill>
              <a:latin typeface="+mj-lt"/>
            </a:endParaRPr>
          </a:p>
        </p:txBody>
      </p:sp>
      <p:sp>
        <p:nvSpPr>
          <p:cNvPr id="115" name="Rectangle 17"/>
          <p:cNvSpPr>
            <a:spLocks noChangeArrowheads="1"/>
          </p:cNvSpPr>
          <p:nvPr/>
        </p:nvSpPr>
        <p:spPr bwMode="auto">
          <a:xfrm>
            <a:off x="13030200" y="4800600"/>
            <a:ext cx="15087600" cy="1371600"/>
          </a:xfrm>
          <a:prstGeom prst="rect">
            <a:avLst/>
          </a:prstGeom>
          <a:noFill/>
          <a:ln>
            <a:noFill/>
          </a:ln>
          <a:extLst/>
        </p:spPr>
        <p:txBody>
          <a:bodyPr/>
          <a:lstStyle/>
          <a:p>
            <a:r>
              <a:rPr lang="en-US" sz="2000" dirty="0"/>
              <a:t>D</a:t>
            </a:r>
            <a:r>
              <a:rPr lang="en-US" sz="2000" dirty="0" smtClean="0"/>
              <a:t>ifferent </a:t>
            </a:r>
            <a:r>
              <a:rPr lang="en-US" sz="2000" dirty="0"/>
              <a:t>forms of innovation call for different product introduction strategies </a:t>
            </a:r>
            <a:r>
              <a:rPr lang="en-US" sz="2000" dirty="0" smtClean="0"/>
              <a:t>(e.g., Olson</a:t>
            </a:r>
            <a:r>
              <a:rPr lang="en-US" sz="2000" dirty="0"/>
              <a:t>, Slater, and </a:t>
            </a:r>
            <a:r>
              <a:rPr lang="en-US" sz="2000" dirty="0" err="1"/>
              <a:t>Hult</a:t>
            </a:r>
            <a:r>
              <a:rPr lang="en-US" sz="2000" dirty="0"/>
              <a:t> 2005, Slater and Mohr 2006, </a:t>
            </a:r>
            <a:r>
              <a:rPr lang="en-US" sz="2000" dirty="0" err="1"/>
              <a:t>Vorhies</a:t>
            </a:r>
            <a:r>
              <a:rPr lang="en-US" sz="2000" dirty="0"/>
              <a:t> and Morgan 2003). </a:t>
            </a:r>
            <a:r>
              <a:rPr lang="en-US" sz="2000" dirty="0" smtClean="0"/>
              <a:t>New product performance </a:t>
            </a:r>
            <a:r>
              <a:rPr lang="en-US" sz="2000" dirty="0"/>
              <a:t>is tied to how well firms organize structurally and behaviorally to recognize and respond to different innovations with a strategy well matched for that innovation type (Olson, Slater, and </a:t>
            </a:r>
            <a:r>
              <a:rPr lang="en-US" sz="2000" dirty="0" err="1"/>
              <a:t>Hult</a:t>
            </a:r>
            <a:r>
              <a:rPr lang="en-US" sz="2000" dirty="0"/>
              <a:t> 2005). </a:t>
            </a:r>
            <a:r>
              <a:rPr lang="en-US" sz="2000" dirty="0" smtClean="0"/>
              <a:t>Organizational </a:t>
            </a:r>
            <a:r>
              <a:rPr lang="en-US" sz="2000" dirty="0"/>
              <a:t>skill sets that were appropriate for commercializing some </a:t>
            </a:r>
            <a:r>
              <a:rPr lang="en-US" sz="2000" dirty="0" smtClean="0"/>
              <a:t>technologies may </a:t>
            </a:r>
            <a:r>
              <a:rPr lang="en-US" sz="2000" dirty="0"/>
              <a:t>not be well suited to other types (Slater and Mohr 2006).</a:t>
            </a:r>
          </a:p>
          <a:p>
            <a:endParaRPr lang="en-US" sz="2000" dirty="0"/>
          </a:p>
        </p:txBody>
      </p:sp>
      <p:sp>
        <p:nvSpPr>
          <p:cNvPr id="116" name="Title 3"/>
          <p:cNvSpPr txBox="1">
            <a:spLocks/>
          </p:cNvSpPr>
          <p:nvPr/>
        </p:nvSpPr>
        <p:spPr bwMode="auto">
          <a:xfrm>
            <a:off x="20116800" y="6473372"/>
            <a:ext cx="7772400" cy="914400"/>
          </a:xfrm>
          <a:prstGeom prst="rect">
            <a:avLst/>
          </a:prstGeom>
          <a:noFill/>
          <a:ln w="28575" cmpd="sng">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98" tIns="208999" rIns="417998" bIns="208999" numCol="1" anchor="ctr" anchorCtr="0" compatLnSpc="1">
            <a:prstTxWarp prst="textNoShape">
              <a:avLst/>
            </a:prstTxWarp>
          </a:bodyPr>
          <a:lstStyle>
            <a:lvl1pPr algn="ctr" defTabSz="4179888" rtl="0" eaLnBrk="0" fontAlgn="base" hangingPunct="0">
              <a:spcBef>
                <a:spcPct val="0"/>
              </a:spcBef>
              <a:spcAft>
                <a:spcPct val="0"/>
              </a:spcAft>
              <a:defRPr sz="20100">
                <a:solidFill>
                  <a:schemeClr val="tx2"/>
                </a:solidFill>
                <a:latin typeface="+mj-lt"/>
                <a:ea typeface="ＭＳ Ｐゴシック" charset="0"/>
                <a:cs typeface="ＭＳ Ｐゴシック" charset="0"/>
              </a:defRPr>
            </a:lvl1pPr>
            <a:lvl2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2pPr>
            <a:lvl3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3pPr>
            <a:lvl4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4pPr>
            <a:lvl5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a:lstStyle>
          <a:p>
            <a:r>
              <a:rPr lang="en-US" sz="2400" dirty="0" smtClean="0"/>
              <a:t>New product success hinges on a proper match between technology type and distribution strategy</a:t>
            </a:r>
            <a:endParaRPr lang="en-US" sz="2400" dirty="0"/>
          </a:p>
        </p:txBody>
      </p:sp>
      <p:sp>
        <p:nvSpPr>
          <p:cNvPr id="117" name="Process 116"/>
          <p:cNvSpPr/>
          <p:nvPr/>
        </p:nvSpPr>
        <p:spPr>
          <a:xfrm>
            <a:off x="23940855" y="7685594"/>
            <a:ext cx="2747022" cy="1163642"/>
          </a:xfrm>
          <a:prstGeom prst="flowChartProcess">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ysClr val="windowText" lastClr="000000"/>
                </a:solidFill>
                <a:effectLst/>
                <a:uLnTx/>
                <a:uFillTx/>
                <a:latin typeface="Calibri"/>
                <a:ea typeface="+mn-ea"/>
                <a:cs typeface="+mn-cs"/>
              </a:rPr>
              <a:t>Distribution Strategy</a:t>
            </a:r>
          </a:p>
          <a:p>
            <a:pPr marL="398463" marR="0" lvl="1" indent="182563"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dirty="0" smtClean="0">
                <a:ln>
                  <a:noFill/>
                </a:ln>
                <a:solidFill>
                  <a:srgbClr val="008000"/>
                </a:solidFill>
                <a:effectLst/>
                <a:uLnTx/>
                <a:uFillTx/>
                <a:latin typeface="Calibri"/>
                <a:ea typeface="+mn-ea"/>
                <a:cs typeface="+mn-cs"/>
              </a:rPr>
              <a:t>Traditional</a:t>
            </a:r>
          </a:p>
          <a:p>
            <a:pPr marL="398463" marR="0" lvl="1" indent="182563" defTabSz="914400" eaLnBrk="1" fontAlgn="auto" latinLnBrk="0" hangingPunct="1">
              <a:lnSpc>
                <a:spcPct val="100000"/>
              </a:lnSpc>
              <a:spcBef>
                <a:spcPts val="0"/>
              </a:spcBef>
              <a:spcAft>
                <a:spcPts val="0"/>
              </a:spcAft>
              <a:buClrTx/>
              <a:buSzTx/>
              <a:buFont typeface="Arial"/>
              <a:buChar char="•"/>
              <a:tabLst/>
              <a:defRPr/>
            </a:pPr>
            <a:r>
              <a:rPr lang="en-US" sz="2200" kern="0" dirty="0">
                <a:solidFill>
                  <a:srgbClr val="0000FF"/>
                </a:solidFill>
                <a:latin typeface="Calibri"/>
                <a:ea typeface="+mn-ea"/>
                <a:cs typeface="+mn-cs"/>
              </a:rPr>
              <a:t>Niche-based</a:t>
            </a:r>
          </a:p>
        </p:txBody>
      </p:sp>
      <p:sp>
        <p:nvSpPr>
          <p:cNvPr id="118" name="Process 117"/>
          <p:cNvSpPr/>
          <p:nvPr/>
        </p:nvSpPr>
        <p:spPr>
          <a:xfrm>
            <a:off x="20688299" y="7694326"/>
            <a:ext cx="2454368" cy="1129202"/>
          </a:xfrm>
          <a:prstGeom prst="flowChartProcess">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ysClr val="windowText" lastClr="000000"/>
                </a:solidFill>
                <a:effectLst/>
                <a:uLnTx/>
                <a:uFillTx/>
                <a:latin typeface="Calibri"/>
                <a:ea typeface="+mn-ea"/>
                <a:cs typeface="+mn-cs"/>
              </a:rPr>
              <a:t>Type of Innovation</a:t>
            </a:r>
          </a:p>
          <a:p>
            <a:pPr marL="342900" marR="0" lvl="1" indent="-165100"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dirty="0" smtClean="0">
                <a:ln>
                  <a:noFill/>
                </a:ln>
                <a:solidFill>
                  <a:srgbClr val="008000"/>
                </a:solidFill>
                <a:effectLst/>
                <a:uLnTx/>
                <a:uFillTx/>
                <a:latin typeface="Calibri"/>
                <a:ea typeface="+mn-ea"/>
                <a:cs typeface="+mn-cs"/>
              </a:rPr>
              <a:t>Incremental</a:t>
            </a:r>
          </a:p>
          <a:p>
            <a:pPr marL="342900" marR="0" lvl="1" indent="-165100"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dirty="0" smtClean="0">
                <a:ln>
                  <a:noFill/>
                </a:ln>
                <a:solidFill>
                  <a:srgbClr val="0000FF"/>
                </a:solidFill>
                <a:effectLst/>
                <a:uLnTx/>
                <a:uFillTx/>
                <a:latin typeface="Calibri"/>
                <a:ea typeface="+mn-ea"/>
                <a:cs typeface="+mn-cs"/>
              </a:rPr>
              <a:t>Disruptive (EVs)</a:t>
            </a:r>
          </a:p>
        </p:txBody>
      </p:sp>
      <p:cxnSp>
        <p:nvCxnSpPr>
          <p:cNvPr id="119" name="Straight Arrow Connector 10"/>
          <p:cNvCxnSpPr>
            <a:stCxn id="118" idx="2"/>
            <a:endCxn id="120" idx="0"/>
          </p:cNvCxnSpPr>
          <p:nvPr/>
        </p:nvCxnSpPr>
        <p:spPr>
          <a:xfrm rot="16200000" flipH="1">
            <a:off x="21997118" y="8741893"/>
            <a:ext cx="1447990" cy="1611260"/>
          </a:xfrm>
          <a:prstGeom prst="bentConnector3">
            <a:avLst>
              <a:gd name="adj1" fmla="val 46930"/>
            </a:avLst>
          </a:prstGeom>
          <a:noFill/>
          <a:ln w="38100" cap="flat" cmpd="sng" algn="ctr">
            <a:solidFill>
              <a:sysClr val="windowText" lastClr="000000"/>
            </a:solidFill>
            <a:prstDash val="solid"/>
            <a:tailEnd type="triangle" w="lg" len="lg"/>
          </a:ln>
          <a:effectLst/>
        </p:spPr>
      </p:cxnSp>
      <p:sp>
        <p:nvSpPr>
          <p:cNvPr id="120" name="Process 119"/>
          <p:cNvSpPr/>
          <p:nvPr/>
        </p:nvSpPr>
        <p:spPr>
          <a:xfrm>
            <a:off x="22529795" y="10271518"/>
            <a:ext cx="1993896" cy="959890"/>
          </a:xfrm>
          <a:prstGeom prst="flowChartProcess">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ysClr val="windowText" lastClr="000000"/>
                </a:solidFill>
                <a:effectLst/>
                <a:uLnTx/>
                <a:uFillTx/>
                <a:latin typeface="Calibri"/>
                <a:ea typeface="+mn-ea"/>
                <a:cs typeface="+mn-cs"/>
              </a:rPr>
              <a:t>New Product Performance </a:t>
            </a:r>
          </a:p>
        </p:txBody>
      </p:sp>
      <p:sp>
        <p:nvSpPr>
          <p:cNvPr id="121" name="TextBox 120"/>
          <p:cNvSpPr txBox="1"/>
          <p:nvPr/>
        </p:nvSpPr>
        <p:spPr>
          <a:xfrm>
            <a:off x="21628415" y="11658600"/>
            <a:ext cx="4660585" cy="400110"/>
          </a:xfrm>
          <a:prstGeom prst="rect">
            <a:avLst/>
          </a:prstGeom>
          <a:noFill/>
        </p:spPr>
        <p:txBody>
          <a:bodyPr wrap="square" rtlCol="0">
            <a:spAutoFit/>
          </a:bodyPr>
          <a:lstStyle/>
          <a:p>
            <a:pPr algn="ctr"/>
            <a:r>
              <a:rPr lang="en-US" sz="2000" dirty="0" smtClean="0">
                <a:latin typeface="Helvetica"/>
                <a:cs typeface="Helvetica"/>
              </a:rPr>
              <a:t>Adapted from Slater &amp; Mohr (2006)</a:t>
            </a:r>
            <a:endParaRPr lang="en-US" sz="2000" dirty="0">
              <a:latin typeface="Helvetica"/>
              <a:cs typeface="Helvetica"/>
            </a:endParaRPr>
          </a:p>
        </p:txBody>
      </p:sp>
      <p:sp>
        <p:nvSpPr>
          <p:cNvPr id="122" name="TextBox 121"/>
          <p:cNvSpPr txBox="1"/>
          <p:nvPr/>
        </p:nvSpPr>
        <p:spPr>
          <a:xfrm>
            <a:off x="24663399" y="10050330"/>
            <a:ext cx="3225801" cy="1273075"/>
          </a:xfrm>
          <a:prstGeom prst="rect">
            <a:avLst/>
          </a:prstGeom>
          <a:noFill/>
        </p:spPr>
        <p:txBody>
          <a:bodyPr wrap="square" rtlCol="0">
            <a:spAutoFit/>
          </a:bodyPr>
          <a:lstStyle/>
          <a:p>
            <a:pPr marL="177800" indent="-177800">
              <a:buFont typeface="Arial"/>
              <a:buChar char="•"/>
            </a:pPr>
            <a:r>
              <a:rPr lang="en-US" sz="2000" dirty="0" smtClean="0">
                <a:latin typeface="Helvetica"/>
                <a:cs typeface="Helvetica"/>
              </a:rPr>
              <a:t>Survey data</a:t>
            </a:r>
          </a:p>
          <a:p>
            <a:pPr marL="177800"/>
            <a:r>
              <a:rPr lang="en-US" sz="2000" i="1" dirty="0" smtClean="0">
                <a:latin typeface="Helvetica"/>
                <a:cs typeface="Helvetica"/>
              </a:rPr>
              <a:t>(JD Power 2013 Sales Satisfaction Index Study)</a:t>
            </a:r>
          </a:p>
          <a:p>
            <a:pPr marL="177800" indent="-177800">
              <a:spcBef>
                <a:spcPts val="600"/>
              </a:spcBef>
              <a:buFont typeface="Arial"/>
              <a:buChar char="•"/>
            </a:pPr>
            <a:r>
              <a:rPr lang="en-US" sz="2000" dirty="0" smtClean="0">
                <a:latin typeface="Helvetica"/>
                <a:cs typeface="Helvetica"/>
              </a:rPr>
              <a:t>Interviews</a:t>
            </a:r>
            <a:endParaRPr lang="en-US" sz="2000" dirty="0">
              <a:latin typeface="Helvetica"/>
              <a:cs typeface="Helvetica"/>
            </a:endParaRPr>
          </a:p>
        </p:txBody>
      </p:sp>
      <p:cxnSp>
        <p:nvCxnSpPr>
          <p:cNvPr id="123" name="Straight Arrow Connector 10"/>
          <p:cNvCxnSpPr>
            <a:stCxn id="117" idx="2"/>
            <a:endCxn id="120" idx="0"/>
          </p:cNvCxnSpPr>
          <p:nvPr/>
        </p:nvCxnSpPr>
        <p:spPr>
          <a:xfrm rot="5400000">
            <a:off x="23709414" y="8666566"/>
            <a:ext cx="1422282" cy="1787623"/>
          </a:xfrm>
          <a:prstGeom prst="bentConnector3">
            <a:avLst>
              <a:gd name="adj1" fmla="val 45981"/>
            </a:avLst>
          </a:prstGeom>
          <a:noFill/>
          <a:ln w="38100" cap="flat" cmpd="sng" algn="ctr">
            <a:solidFill>
              <a:sysClr val="windowText" lastClr="000000"/>
            </a:solidFill>
            <a:prstDash val="solid"/>
            <a:tailEnd type="triangle" w="lg" len="lg"/>
          </a:ln>
          <a:effectLst/>
        </p:spPr>
      </p:cxnSp>
      <p:pic>
        <p:nvPicPr>
          <p:cNvPr id="38" name="Picture 37"/>
          <p:cNvPicPr>
            <a:picLocks noChangeAspect="1"/>
          </p:cNvPicPr>
          <p:nvPr/>
        </p:nvPicPr>
        <p:blipFill rotWithShape="1">
          <a:blip r:embed="rId15"/>
          <a:srcRect b="2017"/>
          <a:stretch/>
        </p:blipFill>
        <p:spPr>
          <a:xfrm>
            <a:off x="13030200" y="6792688"/>
            <a:ext cx="6902678" cy="4601184"/>
          </a:xfrm>
          <a:prstGeom prst="rect">
            <a:avLst/>
          </a:prstGeom>
        </p:spPr>
      </p:pic>
      <p:sp>
        <p:nvSpPr>
          <p:cNvPr id="137" name="Rectangle 136"/>
          <p:cNvSpPr/>
          <p:nvPr/>
        </p:nvSpPr>
        <p:spPr bwMode="auto">
          <a:xfrm>
            <a:off x="20345400" y="6400800"/>
            <a:ext cx="7543800" cy="57150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sp>
        <p:nvSpPr>
          <p:cNvPr id="138" name="Rectangle 137"/>
          <p:cNvSpPr/>
          <p:nvPr/>
        </p:nvSpPr>
        <p:spPr bwMode="auto">
          <a:xfrm>
            <a:off x="13030200" y="6400800"/>
            <a:ext cx="7315200" cy="57150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pic>
        <p:nvPicPr>
          <p:cNvPr id="39" name="Picture 38"/>
          <p:cNvPicPr>
            <a:picLocks noChangeAspect="1"/>
          </p:cNvPicPr>
          <p:nvPr/>
        </p:nvPicPr>
        <p:blipFill>
          <a:blip r:embed="rId16"/>
          <a:stretch>
            <a:fillRect/>
          </a:stretch>
        </p:blipFill>
        <p:spPr>
          <a:xfrm>
            <a:off x="13340817" y="13684908"/>
            <a:ext cx="6868652" cy="4367484"/>
          </a:xfrm>
          <a:prstGeom prst="rect">
            <a:avLst/>
          </a:prstGeom>
        </p:spPr>
      </p:pic>
      <p:sp>
        <p:nvSpPr>
          <p:cNvPr id="144" name="Rectangle 143"/>
          <p:cNvSpPr/>
          <p:nvPr/>
        </p:nvSpPr>
        <p:spPr bwMode="auto">
          <a:xfrm>
            <a:off x="20574000" y="13487400"/>
            <a:ext cx="7315200" cy="112014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sp>
        <p:nvSpPr>
          <p:cNvPr id="146" name="Rectangle 145"/>
          <p:cNvSpPr/>
          <p:nvPr/>
        </p:nvSpPr>
        <p:spPr bwMode="auto">
          <a:xfrm rot="5400000">
            <a:off x="17145000" y="20574000"/>
            <a:ext cx="6629400" cy="148590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dirty="0" smtClean="0">
              <a:ln>
                <a:noFill/>
              </a:ln>
              <a:noFill/>
              <a:effectLst/>
              <a:latin typeface="Times New Roman" pitchFamily="18" charset="0"/>
            </a:endParaRPr>
          </a:p>
        </p:txBody>
      </p:sp>
      <p:pic>
        <p:nvPicPr>
          <p:cNvPr id="147" name="Picture 146" descr="Charging Infrastructure_Tesla-vs-DCFC+J1772.png"/>
          <p:cNvPicPr>
            <a:picLocks noChangeAspect="1"/>
          </p:cNvPicPr>
          <p:nvPr/>
        </p:nvPicPr>
        <p:blipFill rotWithShape="1">
          <a:blip r:embed="rId17" cstate="email">
            <a:extLst>
              <a:ext uri="{28A0092B-C50C-407E-A947-70E740481C1C}">
                <a14:useLocalDpi xmlns:a14="http://schemas.microsoft.com/office/drawing/2010/main" val="0"/>
              </a:ext>
            </a:extLst>
          </a:blip>
          <a:srcRect b="13011"/>
          <a:stretch/>
        </p:blipFill>
        <p:spPr>
          <a:xfrm>
            <a:off x="13119100" y="25285700"/>
            <a:ext cx="9583838" cy="5257800"/>
          </a:xfrm>
          <a:prstGeom prst="rect">
            <a:avLst/>
          </a:prstGeom>
        </p:spPr>
      </p:pic>
      <p:sp>
        <p:nvSpPr>
          <p:cNvPr id="148" name="Title 2"/>
          <p:cNvSpPr txBox="1">
            <a:spLocks/>
          </p:cNvSpPr>
          <p:nvPr/>
        </p:nvSpPr>
        <p:spPr bwMode="auto">
          <a:xfrm>
            <a:off x="13258800" y="24688800"/>
            <a:ext cx="952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98" tIns="208999" rIns="417998" bIns="208999" numCol="1" anchor="ctr" anchorCtr="0" compatLnSpc="1">
            <a:prstTxWarp prst="textNoShape">
              <a:avLst/>
            </a:prstTxWarp>
          </a:bodyPr>
          <a:lstStyle>
            <a:lvl1pPr algn="ctr" defTabSz="4179888" rtl="0" eaLnBrk="0" fontAlgn="base" hangingPunct="0">
              <a:spcBef>
                <a:spcPct val="0"/>
              </a:spcBef>
              <a:spcAft>
                <a:spcPct val="0"/>
              </a:spcAft>
              <a:defRPr sz="20100">
                <a:solidFill>
                  <a:schemeClr val="tx2"/>
                </a:solidFill>
                <a:latin typeface="+mj-lt"/>
                <a:ea typeface="ＭＳ Ｐゴシック" charset="0"/>
                <a:cs typeface="ＭＳ Ｐゴシック" charset="0"/>
              </a:defRPr>
            </a:lvl1pPr>
            <a:lvl2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2pPr>
            <a:lvl3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3pPr>
            <a:lvl4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4pPr>
            <a:lvl5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a:lstStyle>
          <a:p>
            <a:r>
              <a:rPr lang="en-US" sz="2400" b="1" dirty="0" smtClean="0"/>
              <a:t>Tesla charging sites far ahead in driver satisfaction ratings</a:t>
            </a:r>
            <a:endParaRPr lang="en-US" sz="2400" b="1" dirty="0"/>
          </a:p>
        </p:txBody>
      </p:sp>
      <p:sp>
        <p:nvSpPr>
          <p:cNvPr id="149" name="Rectangle 148"/>
          <p:cNvSpPr/>
          <p:nvPr/>
        </p:nvSpPr>
        <p:spPr>
          <a:xfrm>
            <a:off x="13258800" y="30695324"/>
            <a:ext cx="8458200" cy="584776"/>
          </a:xfrm>
          <a:prstGeom prst="rect">
            <a:avLst/>
          </a:prstGeom>
          <a:solidFill>
            <a:schemeClr val="bg1"/>
          </a:solidFill>
          <a:ln>
            <a:noFill/>
          </a:ln>
        </p:spPr>
        <p:txBody>
          <a:bodyPr wrap="square">
            <a:spAutoFit/>
          </a:bodyPr>
          <a:lstStyle/>
          <a:p>
            <a:pPr>
              <a:defRPr/>
            </a:pPr>
            <a:r>
              <a:rPr lang="en-US" sz="1600" i="1" dirty="0" smtClean="0">
                <a:solidFill>
                  <a:schemeClr val="bg2">
                    <a:lumMod val="50000"/>
                  </a:schemeClr>
                </a:solidFill>
                <a:latin typeface="+mj-lt"/>
              </a:rPr>
              <a:t>Source: </a:t>
            </a:r>
            <a:r>
              <a:rPr lang="en-US" sz="1600" i="1" dirty="0" err="1" smtClean="0">
                <a:solidFill>
                  <a:schemeClr val="bg2">
                    <a:lumMod val="50000"/>
                  </a:schemeClr>
                </a:solidFill>
                <a:latin typeface="+mj-lt"/>
              </a:rPr>
              <a:t>Plugshare</a:t>
            </a:r>
            <a:r>
              <a:rPr lang="en-US" sz="1600" i="1" dirty="0" smtClean="0">
                <a:solidFill>
                  <a:schemeClr val="bg2">
                    <a:lumMod val="50000"/>
                  </a:schemeClr>
                </a:solidFill>
                <a:latin typeface="+mj-lt"/>
              </a:rPr>
              <a:t>, 12/01/2015. CA sites categorized by % positive + neutral reviews over previous 12 months. DCFC includes public and restricted sites in CA. </a:t>
            </a:r>
            <a:endParaRPr lang="en-US" sz="1600" i="1" dirty="0">
              <a:solidFill>
                <a:schemeClr val="bg2">
                  <a:lumMod val="50000"/>
                </a:schemeClr>
              </a:solidFill>
              <a:latin typeface="+mj-lt"/>
            </a:endParaRPr>
          </a:p>
        </p:txBody>
      </p:sp>
      <p:pic>
        <p:nvPicPr>
          <p:cNvPr id="41" name="Picture 40" descr="Plugshare Logo.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1488400" y="30683200"/>
            <a:ext cx="596900" cy="596900"/>
          </a:xfrm>
          <a:prstGeom prst="rect">
            <a:avLst/>
          </a:prstGeom>
        </p:spPr>
      </p:pic>
      <p:sp>
        <p:nvSpPr>
          <p:cNvPr id="150" name="Rectangle 149"/>
          <p:cNvSpPr/>
          <p:nvPr/>
        </p:nvSpPr>
        <p:spPr>
          <a:xfrm>
            <a:off x="20574000" y="13487400"/>
            <a:ext cx="7315199" cy="2554545"/>
          </a:xfrm>
          <a:prstGeom prst="rect">
            <a:avLst/>
          </a:prstGeom>
        </p:spPr>
        <p:txBody>
          <a:bodyPr wrap="square">
            <a:spAutoFit/>
          </a:bodyPr>
          <a:lstStyle/>
          <a:p>
            <a:r>
              <a:rPr lang="en-US" sz="2000" b="1" u="sng" dirty="0" smtClean="0"/>
              <a:t>Do PEV buyers expect more from dealers?</a:t>
            </a:r>
            <a:endParaRPr lang="en-US" sz="2000" i="1" dirty="0"/>
          </a:p>
          <a:p>
            <a:r>
              <a:rPr lang="en-US" sz="2000" dirty="0" smtClean="0"/>
              <a:t>When </a:t>
            </a:r>
            <a:r>
              <a:rPr lang="en-US" sz="2000" dirty="0"/>
              <a:t>firms introduce substantially new high-tech products there is often a gap between the promised value proposition and the ability of the product to fulfill that promise. </a:t>
            </a:r>
            <a:r>
              <a:rPr lang="en-US" sz="2000" dirty="0" smtClean="0"/>
              <a:t>Initial survey results suggest PEV buyers need assistance navigating the new features, infrastructure, and services that help them realize the benefits of PEV ownership. </a:t>
            </a:r>
            <a:r>
              <a:rPr lang="en-US" sz="2000" dirty="0"/>
              <a:t>M</a:t>
            </a:r>
            <a:r>
              <a:rPr lang="en-US" sz="2000" dirty="0" smtClean="0"/>
              <a:t>ost dealers have not yet developed or implemented many of these value-added services. </a:t>
            </a:r>
            <a:endParaRPr lang="en-US" sz="2000" dirty="0"/>
          </a:p>
        </p:txBody>
      </p:sp>
      <p:pic>
        <p:nvPicPr>
          <p:cNvPr id="151" name="Picture 150"/>
          <p:cNvPicPr>
            <a:picLocks noChangeAspect="1"/>
          </p:cNvPicPr>
          <p:nvPr/>
        </p:nvPicPr>
        <p:blipFill>
          <a:blip r:embed="rId19"/>
          <a:stretch>
            <a:fillRect/>
          </a:stretch>
        </p:blipFill>
        <p:spPr>
          <a:xfrm>
            <a:off x="20802600" y="21945600"/>
            <a:ext cx="2478024" cy="2136227"/>
          </a:xfrm>
          <a:prstGeom prst="rect">
            <a:avLst/>
          </a:prstGeom>
        </p:spPr>
      </p:pic>
      <p:sp>
        <p:nvSpPr>
          <p:cNvPr id="152" name="Rectangle 151"/>
          <p:cNvSpPr/>
          <p:nvPr/>
        </p:nvSpPr>
        <p:spPr bwMode="auto">
          <a:xfrm>
            <a:off x="20574000" y="21259800"/>
            <a:ext cx="7315200" cy="34290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sp>
        <p:nvSpPr>
          <p:cNvPr id="153" name="Rectangle 152"/>
          <p:cNvSpPr/>
          <p:nvPr/>
        </p:nvSpPr>
        <p:spPr>
          <a:xfrm>
            <a:off x="20712414" y="24003000"/>
            <a:ext cx="2833386" cy="584776"/>
          </a:xfrm>
          <a:prstGeom prst="rect">
            <a:avLst/>
          </a:prstGeom>
          <a:solidFill>
            <a:schemeClr val="bg1"/>
          </a:solidFill>
          <a:ln>
            <a:noFill/>
          </a:ln>
        </p:spPr>
        <p:txBody>
          <a:bodyPr wrap="square">
            <a:spAutoFit/>
          </a:bodyPr>
          <a:lstStyle/>
          <a:p>
            <a:pPr marL="749300" indent="-749300">
              <a:defRPr/>
            </a:pPr>
            <a:r>
              <a:rPr lang="en-US" sz="1600" i="1" dirty="0" smtClean="0">
                <a:solidFill>
                  <a:schemeClr val="bg2">
                    <a:lumMod val="50000"/>
                  </a:schemeClr>
                </a:solidFill>
                <a:latin typeface="+mj-lt"/>
              </a:rPr>
              <a:t>Source: ARB 2013-2014 CVRP survey data</a:t>
            </a:r>
            <a:endParaRPr lang="en-US" sz="1600" i="1" dirty="0">
              <a:solidFill>
                <a:schemeClr val="bg2">
                  <a:lumMod val="50000"/>
                </a:schemeClr>
              </a:solidFill>
              <a:latin typeface="+mj-lt"/>
            </a:endParaRPr>
          </a:p>
        </p:txBody>
      </p:sp>
      <p:sp>
        <p:nvSpPr>
          <p:cNvPr id="154" name="TextBox 71"/>
          <p:cNvSpPr txBox="1">
            <a:spLocks noChangeArrowheads="1"/>
          </p:cNvSpPr>
          <p:nvPr/>
        </p:nvSpPr>
        <p:spPr bwMode="auto">
          <a:xfrm>
            <a:off x="20574000" y="21259800"/>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Times New Roman" charset="0"/>
                <a:ea typeface="ＭＳ Ｐゴシック" charset="0"/>
                <a:cs typeface="ＭＳ Ｐゴシック" charset="0"/>
              </a:defRPr>
            </a:lvl1pPr>
            <a:lvl2pPr marL="742950" indent="-285750" eaLnBrk="0" hangingPunct="0">
              <a:defRPr sz="8200">
                <a:solidFill>
                  <a:schemeClr val="tx1"/>
                </a:solidFill>
                <a:latin typeface="Times New Roman" charset="0"/>
                <a:ea typeface="ＭＳ Ｐゴシック" charset="0"/>
              </a:defRPr>
            </a:lvl2pPr>
            <a:lvl3pPr marL="1143000" indent="-228600" eaLnBrk="0" hangingPunct="0">
              <a:defRPr sz="8200">
                <a:solidFill>
                  <a:schemeClr val="tx1"/>
                </a:solidFill>
                <a:latin typeface="Times New Roman" charset="0"/>
                <a:ea typeface="ＭＳ Ｐゴシック" charset="0"/>
              </a:defRPr>
            </a:lvl3pPr>
            <a:lvl4pPr marL="1600200" indent="-228600" eaLnBrk="0" hangingPunct="0">
              <a:defRPr sz="8200">
                <a:solidFill>
                  <a:schemeClr val="tx1"/>
                </a:solidFill>
                <a:latin typeface="Times New Roman" charset="0"/>
                <a:ea typeface="ＭＳ Ｐゴシック" charset="0"/>
              </a:defRPr>
            </a:lvl4pPr>
            <a:lvl5pPr marL="2057400" indent="-228600" eaLnBrk="0" hangingPunct="0">
              <a:defRPr sz="8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200">
                <a:solidFill>
                  <a:schemeClr val="tx1"/>
                </a:solidFill>
                <a:latin typeface="Times New Roman" charset="0"/>
                <a:ea typeface="ＭＳ Ｐゴシック" charset="0"/>
              </a:defRPr>
            </a:lvl9pPr>
          </a:lstStyle>
          <a:p>
            <a:pPr eaLnBrk="1" hangingPunct="1"/>
            <a:r>
              <a:rPr lang="en-US" sz="2000" i="1" dirty="0">
                <a:sym typeface="Wingdings" charset="0"/>
              </a:rPr>
              <a:t>Approximately 35% of California new car dealers choose to </a:t>
            </a:r>
            <a:r>
              <a:rPr lang="en-US" sz="2000" i="1" dirty="0" smtClean="0">
                <a:sym typeface="Wingdings" charset="0"/>
              </a:rPr>
              <a:t>sell PEVs. </a:t>
            </a:r>
          </a:p>
          <a:p>
            <a:pPr eaLnBrk="1" hangingPunct="1"/>
            <a:endParaRPr lang="en-US" sz="2000" i="1" dirty="0"/>
          </a:p>
        </p:txBody>
      </p:sp>
      <p:sp>
        <p:nvSpPr>
          <p:cNvPr id="155" name="Rectangle 154"/>
          <p:cNvSpPr/>
          <p:nvPr/>
        </p:nvSpPr>
        <p:spPr>
          <a:xfrm>
            <a:off x="23088600" y="21945600"/>
            <a:ext cx="4648968" cy="2108270"/>
          </a:xfrm>
          <a:prstGeom prst="rect">
            <a:avLst/>
          </a:prstGeom>
        </p:spPr>
        <p:txBody>
          <a:bodyPr wrap="square">
            <a:spAutoFit/>
          </a:bodyPr>
          <a:lstStyle/>
          <a:p>
            <a:pPr lvl="0">
              <a:spcAft>
                <a:spcPts val="600"/>
              </a:spcAft>
            </a:pPr>
            <a:r>
              <a:rPr lang="en-US" sz="1800" b="1" u="sng" dirty="0" smtClean="0">
                <a:solidFill>
                  <a:srgbClr val="000000"/>
                </a:solidFill>
              </a:rPr>
              <a:t>Key deficits in dealer performance</a:t>
            </a:r>
          </a:p>
          <a:p>
            <a:pPr marL="342900" lvl="0" indent="-342900">
              <a:buFont typeface="Wingdings" charset="2"/>
              <a:buChar char="Ø"/>
            </a:pPr>
            <a:r>
              <a:rPr lang="en-US" sz="1800" dirty="0" smtClean="0"/>
              <a:t>PEV </a:t>
            </a:r>
            <a:r>
              <a:rPr lang="en-US" sz="1800" dirty="0"/>
              <a:t>p</a:t>
            </a:r>
            <a:r>
              <a:rPr lang="en-US" sz="1800" dirty="0" smtClean="0"/>
              <a:t>roduct </a:t>
            </a:r>
            <a:r>
              <a:rPr lang="en-US" sz="1800" dirty="0"/>
              <a:t>knowledge/</a:t>
            </a:r>
            <a:r>
              <a:rPr lang="en-US" sz="1800" dirty="0" smtClean="0"/>
              <a:t>expertise</a:t>
            </a:r>
          </a:p>
          <a:p>
            <a:pPr marL="342900" lvl="0" indent="-342900">
              <a:buFont typeface="Wingdings" charset="2"/>
              <a:buChar char="Ø"/>
            </a:pPr>
            <a:r>
              <a:rPr lang="en-US" sz="1800" dirty="0" smtClean="0"/>
              <a:t>PEV public and utility incentive knowledge/expertise</a:t>
            </a:r>
            <a:endParaRPr lang="en-US" sz="1800" dirty="0"/>
          </a:p>
          <a:p>
            <a:pPr marL="342900" lvl="0" indent="-342900">
              <a:buFont typeface="Wingdings" charset="2"/>
              <a:buChar char="Ø"/>
            </a:pPr>
            <a:r>
              <a:rPr lang="en-US" sz="1800" dirty="0"/>
              <a:t>Inventory (available </a:t>
            </a:r>
            <a:r>
              <a:rPr lang="en-US" sz="1800" dirty="0" smtClean="0"/>
              <a:t>selection and display </a:t>
            </a:r>
            <a:r>
              <a:rPr lang="en-US" sz="1800" dirty="0"/>
              <a:t>of PEV models and trim </a:t>
            </a:r>
            <a:r>
              <a:rPr lang="en-US" sz="1800" dirty="0" smtClean="0"/>
              <a:t>levels)</a:t>
            </a:r>
            <a:endParaRPr lang="en-US" sz="1800" dirty="0"/>
          </a:p>
          <a:p>
            <a:pPr marL="342900" lvl="0" indent="-342900">
              <a:buFont typeface="Wingdings" charset="2"/>
              <a:buChar char="Ø"/>
            </a:pPr>
            <a:r>
              <a:rPr lang="en-US" sz="1800" dirty="0"/>
              <a:t>Lack of support for </a:t>
            </a:r>
            <a:r>
              <a:rPr lang="en-US" sz="1800" dirty="0" smtClean="0"/>
              <a:t>PEV</a:t>
            </a:r>
            <a:r>
              <a:rPr lang="en-US" sz="1800" dirty="0"/>
              <a:t>-specific needs</a:t>
            </a:r>
          </a:p>
        </p:txBody>
      </p:sp>
      <p:sp>
        <p:nvSpPr>
          <p:cNvPr id="156" name="Rectangle 155"/>
          <p:cNvSpPr/>
          <p:nvPr/>
        </p:nvSpPr>
        <p:spPr bwMode="auto">
          <a:xfrm>
            <a:off x="20574000" y="13487400"/>
            <a:ext cx="7315200" cy="26035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pic>
        <p:nvPicPr>
          <p:cNvPr id="158" name="Picture 157" descr="MakeLoyalty_Premium.png"/>
          <p:cNvPicPr>
            <a:picLocks noChangeAspect="1"/>
          </p:cNvPicPr>
          <p:nvPr/>
        </p:nvPicPr>
        <p:blipFill rotWithShape="1">
          <a:blip r:embed="rId20" cstate="email">
            <a:extLst>
              <a:ext uri="{28A0092B-C50C-407E-A947-70E740481C1C}">
                <a14:useLocalDpi xmlns:a14="http://schemas.microsoft.com/office/drawing/2010/main" val="0"/>
              </a:ext>
            </a:extLst>
          </a:blip>
          <a:srcRect t="17492"/>
          <a:stretch/>
        </p:blipFill>
        <p:spPr>
          <a:xfrm>
            <a:off x="23545800" y="28058534"/>
            <a:ext cx="4114800" cy="2997200"/>
          </a:xfrm>
          <a:prstGeom prst="rect">
            <a:avLst/>
          </a:prstGeom>
        </p:spPr>
      </p:pic>
      <p:pic>
        <p:nvPicPr>
          <p:cNvPr id="159" name="Picture 158" descr="Make Loyalty_NonPremium.png"/>
          <p:cNvPicPr>
            <a:picLocks noChangeAspect="1"/>
          </p:cNvPicPr>
          <p:nvPr/>
        </p:nvPicPr>
        <p:blipFill rotWithShape="1">
          <a:blip r:embed="rId21" cstate="email">
            <a:extLst>
              <a:ext uri="{28A0092B-C50C-407E-A947-70E740481C1C}">
                <a14:useLocalDpi xmlns:a14="http://schemas.microsoft.com/office/drawing/2010/main" val="0"/>
              </a:ext>
            </a:extLst>
          </a:blip>
          <a:srcRect l="8523" t="46527" r="3904"/>
          <a:stretch/>
        </p:blipFill>
        <p:spPr>
          <a:xfrm>
            <a:off x="23761700" y="26009603"/>
            <a:ext cx="3529027" cy="1955800"/>
          </a:xfrm>
          <a:prstGeom prst="rect">
            <a:avLst/>
          </a:prstGeom>
        </p:spPr>
      </p:pic>
      <p:sp>
        <p:nvSpPr>
          <p:cNvPr id="160" name="Title 2"/>
          <p:cNvSpPr txBox="1">
            <a:spLocks/>
          </p:cNvSpPr>
          <p:nvPr/>
        </p:nvSpPr>
        <p:spPr bwMode="auto">
          <a:xfrm>
            <a:off x="22733000" y="24544865"/>
            <a:ext cx="530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98" tIns="208999" rIns="417998" bIns="208999" numCol="1" anchor="ctr" anchorCtr="0" compatLnSpc="1">
            <a:prstTxWarp prst="textNoShape">
              <a:avLst/>
            </a:prstTxWarp>
          </a:bodyPr>
          <a:lstStyle>
            <a:lvl1pPr algn="ctr" defTabSz="4179888" rtl="0" eaLnBrk="0" fontAlgn="base" hangingPunct="0">
              <a:spcBef>
                <a:spcPct val="0"/>
              </a:spcBef>
              <a:spcAft>
                <a:spcPct val="0"/>
              </a:spcAft>
              <a:defRPr sz="20100">
                <a:solidFill>
                  <a:schemeClr val="tx2"/>
                </a:solidFill>
                <a:latin typeface="+mj-lt"/>
                <a:ea typeface="ＭＳ Ｐゴシック" charset="0"/>
                <a:cs typeface="ＭＳ Ｐゴシック" charset="0"/>
              </a:defRPr>
            </a:lvl1pPr>
            <a:lvl2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2pPr>
            <a:lvl3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3pPr>
            <a:lvl4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4pPr>
            <a:lvl5pPr algn="ctr" defTabSz="417988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a:lstStyle>
          <a:p>
            <a:r>
              <a:rPr lang="en-US" sz="2000" b="1" dirty="0" smtClean="0"/>
              <a:t>Retail experience impacts loyalty to carmakers </a:t>
            </a:r>
          </a:p>
          <a:p>
            <a:r>
              <a:rPr lang="en-US" sz="2000" b="1" dirty="0" smtClean="0"/>
              <a:t>(Could it affect loyalty to PEVs???)</a:t>
            </a:r>
            <a:endParaRPr lang="en-US" sz="2000" b="1" dirty="0"/>
          </a:p>
        </p:txBody>
      </p:sp>
      <p:sp>
        <p:nvSpPr>
          <p:cNvPr id="161" name="Rectangle 160"/>
          <p:cNvSpPr/>
          <p:nvPr/>
        </p:nvSpPr>
        <p:spPr bwMode="auto">
          <a:xfrm>
            <a:off x="13030200" y="19659600"/>
            <a:ext cx="7543800" cy="50292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sp>
        <p:nvSpPr>
          <p:cNvPr id="162" name="Rectangle 161"/>
          <p:cNvSpPr/>
          <p:nvPr/>
        </p:nvSpPr>
        <p:spPr>
          <a:xfrm>
            <a:off x="22707600" y="30962600"/>
            <a:ext cx="5384800" cy="338554"/>
          </a:xfrm>
          <a:prstGeom prst="rect">
            <a:avLst/>
          </a:prstGeom>
          <a:solidFill>
            <a:schemeClr val="bg1"/>
          </a:solidFill>
          <a:ln>
            <a:noFill/>
          </a:ln>
        </p:spPr>
        <p:txBody>
          <a:bodyPr wrap="square">
            <a:spAutoFit/>
          </a:bodyPr>
          <a:lstStyle/>
          <a:p>
            <a:pPr algn="ctr">
              <a:defRPr/>
            </a:pPr>
            <a:r>
              <a:rPr lang="en-US" sz="1600" i="1" dirty="0" smtClean="0">
                <a:solidFill>
                  <a:schemeClr val="bg2">
                    <a:lumMod val="50000"/>
                  </a:schemeClr>
                </a:solidFill>
                <a:latin typeface="+mj-lt"/>
              </a:rPr>
              <a:t>Source: 2013 JD Power Sales Satisfaction Index Study</a:t>
            </a:r>
            <a:endParaRPr lang="en-US" sz="1600" i="1" dirty="0">
              <a:solidFill>
                <a:schemeClr val="bg2">
                  <a:lumMod val="50000"/>
                </a:schemeClr>
              </a:solidFill>
              <a:latin typeface="+mj-lt"/>
            </a:endParaRPr>
          </a:p>
        </p:txBody>
      </p:sp>
      <p:sp>
        <p:nvSpPr>
          <p:cNvPr id="163" name="Rectangle 162"/>
          <p:cNvSpPr/>
          <p:nvPr/>
        </p:nvSpPr>
        <p:spPr>
          <a:xfrm>
            <a:off x="13119100" y="19888200"/>
            <a:ext cx="7226300" cy="2031325"/>
          </a:xfrm>
          <a:prstGeom prst="rect">
            <a:avLst/>
          </a:prstGeom>
        </p:spPr>
        <p:txBody>
          <a:bodyPr wrap="square">
            <a:spAutoFit/>
          </a:bodyPr>
          <a:lstStyle/>
          <a:p>
            <a:r>
              <a:rPr lang="en-US" sz="1800" b="1" u="sng" dirty="0" smtClean="0"/>
              <a:t>PEVs entail greater burdens for dealers</a:t>
            </a:r>
            <a:r>
              <a:rPr lang="en-US" sz="1800" i="1" dirty="0" smtClean="0"/>
              <a:t> </a:t>
            </a:r>
          </a:p>
          <a:p>
            <a:r>
              <a:rPr lang="en-US" sz="1800" dirty="0" smtClean="0"/>
              <a:t>Many dealers cite longer transaction times and a lengthier delivery process for PEVs. PEV buyers, however, report almost no difference in these times. Dealers also cite a longer “sales process” for PEV buyers. Transaction data shows that dealer gross profits on PEVs, while comparable to conventional vehicles, may not be compelling enough to convince more dealers to take on these added burdens based on profit alone.</a:t>
            </a:r>
          </a:p>
        </p:txBody>
      </p:sp>
      <p:sp>
        <p:nvSpPr>
          <p:cNvPr id="164" name="Rectangle 163"/>
          <p:cNvSpPr/>
          <p:nvPr/>
        </p:nvSpPr>
        <p:spPr>
          <a:xfrm>
            <a:off x="24231600" y="25844503"/>
            <a:ext cx="2833386" cy="338554"/>
          </a:xfrm>
          <a:prstGeom prst="rect">
            <a:avLst/>
          </a:prstGeom>
          <a:solidFill>
            <a:schemeClr val="bg1"/>
          </a:solidFill>
          <a:ln>
            <a:noFill/>
          </a:ln>
        </p:spPr>
        <p:txBody>
          <a:bodyPr wrap="square">
            <a:spAutoFit/>
          </a:bodyPr>
          <a:lstStyle/>
          <a:p>
            <a:pPr marL="749300" indent="-749300" algn="ctr">
              <a:defRPr/>
            </a:pPr>
            <a:r>
              <a:rPr lang="en-US" sz="1600" i="1" dirty="0" smtClean="0">
                <a:solidFill>
                  <a:schemeClr val="bg2">
                    <a:lumMod val="50000"/>
                  </a:schemeClr>
                </a:solidFill>
                <a:latin typeface="+mj-lt"/>
              </a:rPr>
              <a:t>Mass Market</a:t>
            </a:r>
            <a:endParaRPr lang="en-US" sz="1600" i="1" dirty="0">
              <a:solidFill>
                <a:schemeClr val="bg2">
                  <a:lumMod val="50000"/>
                </a:schemeClr>
              </a:solidFill>
              <a:latin typeface="+mj-lt"/>
            </a:endParaRPr>
          </a:p>
        </p:txBody>
      </p:sp>
      <p:sp>
        <p:nvSpPr>
          <p:cNvPr id="165" name="Rectangle 164"/>
          <p:cNvSpPr/>
          <p:nvPr/>
        </p:nvSpPr>
        <p:spPr>
          <a:xfrm>
            <a:off x="24671867" y="28058645"/>
            <a:ext cx="1952852" cy="338554"/>
          </a:xfrm>
          <a:prstGeom prst="rect">
            <a:avLst/>
          </a:prstGeom>
          <a:solidFill>
            <a:schemeClr val="bg1"/>
          </a:solidFill>
          <a:ln>
            <a:noFill/>
          </a:ln>
        </p:spPr>
        <p:txBody>
          <a:bodyPr wrap="square">
            <a:spAutoFit/>
          </a:bodyPr>
          <a:lstStyle/>
          <a:p>
            <a:pPr marL="749300" indent="-749300" algn="ctr">
              <a:defRPr/>
            </a:pPr>
            <a:r>
              <a:rPr lang="en-US" sz="1600" i="1" dirty="0" smtClean="0">
                <a:solidFill>
                  <a:schemeClr val="bg2">
                    <a:lumMod val="50000"/>
                  </a:schemeClr>
                </a:solidFill>
                <a:latin typeface="+mj-lt"/>
              </a:rPr>
              <a:t>Premium Market</a:t>
            </a:r>
            <a:endParaRPr lang="en-US" sz="1600" i="1" dirty="0">
              <a:solidFill>
                <a:schemeClr val="bg2">
                  <a:lumMod val="50000"/>
                </a:schemeClr>
              </a:solidFill>
              <a:latin typeface="+mj-lt"/>
            </a:endParaRPr>
          </a:p>
        </p:txBody>
      </p:sp>
      <p:sp>
        <p:nvSpPr>
          <p:cNvPr id="166" name="Rectangle 165"/>
          <p:cNvSpPr/>
          <p:nvPr/>
        </p:nvSpPr>
        <p:spPr bwMode="auto">
          <a:xfrm>
            <a:off x="22860000" y="24688800"/>
            <a:ext cx="5029200" cy="66294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noFill/>
              <a:effectLst/>
              <a:latin typeface="Times New Roman" pitchFamily="18" charset="0"/>
            </a:endParaRPr>
          </a:p>
        </p:txBody>
      </p:sp>
      <p:sp>
        <p:nvSpPr>
          <p:cNvPr id="167" name="Rectangle 166"/>
          <p:cNvSpPr/>
          <p:nvPr/>
        </p:nvSpPr>
        <p:spPr>
          <a:xfrm>
            <a:off x="13144500" y="22110700"/>
            <a:ext cx="6858000" cy="2800767"/>
          </a:xfrm>
          <a:prstGeom prst="rect">
            <a:avLst/>
          </a:prstGeom>
        </p:spPr>
        <p:txBody>
          <a:bodyPr wrap="square">
            <a:spAutoFit/>
          </a:bodyPr>
          <a:lstStyle/>
          <a:p>
            <a:pPr marL="0" marR="0"/>
            <a:r>
              <a:rPr lang="en-US" sz="1800" b="1" u="sng" dirty="0" smtClean="0"/>
              <a:t>Dealer “PEV Champions” institute different approaches:</a:t>
            </a:r>
          </a:p>
          <a:p>
            <a:pPr marL="342900" lvl="1" indent="-342900">
              <a:spcBef>
                <a:spcPts val="600"/>
              </a:spcBef>
              <a:buFont typeface="Wingdings" charset="2"/>
              <a:buChar char="Ø"/>
              <a:defRPr/>
            </a:pPr>
            <a:r>
              <a:rPr lang="en-US" sz="1800" dirty="0" smtClean="0"/>
              <a:t>Tap </a:t>
            </a:r>
            <a:r>
              <a:rPr lang="en-US" sz="1800" dirty="0"/>
              <a:t>seasoned, tech-savvy sales reps </a:t>
            </a:r>
            <a:r>
              <a:rPr lang="en-US" sz="1800" dirty="0" smtClean="0"/>
              <a:t>as </a:t>
            </a:r>
            <a:r>
              <a:rPr lang="en-US" sz="1800" dirty="0"/>
              <a:t>PEV </a:t>
            </a:r>
            <a:r>
              <a:rPr lang="en-US" sz="1800" dirty="0" smtClean="0"/>
              <a:t>specialists</a:t>
            </a:r>
          </a:p>
          <a:p>
            <a:pPr marL="342900" lvl="1" indent="-342900">
              <a:spcBef>
                <a:spcPts val="600"/>
              </a:spcBef>
              <a:buFont typeface="Wingdings" charset="2"/>
              <a:buChar char="Ø"/>
              <a:defRPr/>
            </a:pPr>
            <a:r>
              <a:rPr lang="en-US" sz="1800" dirty="0" smtClean="0"/>
              <a:t>Scale sales expertise with demand</a:t>
            </a:r>
            <a:endParaRPr lang="en-US" sz="1800" dirty="0"/>
          </a:p>
          <a:p>
            <a:pPr marL="342900" lvl="1" indent="-342900">
              <a:spcBef>
                <a:spcPts val="600"/>
              </a:spcBef>
              <a:buFont typeface="Wingdings" charset="2"/>
              <a:buChar char="Ø"/>
              <a:defRPr/>
            </a:pPr>
            <a:r>
              <a:rPr lang="en-US" sz="1800" dirty="0" smtClean="0"/>
              <a:t>Build competence via regular use of PEVs by sales staff</a:t>
            </a:r>
            <a:endParaRPr lang="en-US" sz="1800" dirty="0"/>
          </a:p>
          <a:p>
            <a:pPr marL="342900" lvl="1" indent="-342900">
              <a:spcBef>
                <a:spcPts val="600"/>
              </a:spcBef>
              <a:buFont typeface="Wingdings" charset="2"/>
              <a:buChar char="Ø"/>
              <a:defRPr/>
            </a:pPr>
            <a:r>
              <a:rPr lang="en-US" sz="1800" dirty="0" smtClean="0"/>
              <a:t>Frame price </a:t>
            </a:r>
            <a:r>
              <a:rPr lang="en-US" sz="1800" dirty="0"/>
              <a:t>in terms of initial </a:t>
            </a:r>
            <a:r>
              <a:rPr lang="en-US" sz="1800" dirty="0" smtClean="0"/>
              <a:t>and </a:t>
            </a:r>
            <a:r>
              <a:rPr lang="en-US" sz="1800" dirty="0"/>
              <a:t>monthly total cost </a:t>
            </a:r>
            <a:endParaRPr lang="en-US" sz="1800" dirty="0" smtClean="0"/>
          </a:p>
          <a:p>
            <a:pPr marL="342900" lvl="1" indent="-342900">
              <a:spcBef>
                <a:spcPts val="600"/>
              </a:spcBef>
              <a:buFont typeface="Wingdings" charset="2"/>
              <a:buChar char="Ø"/>
              <a:defRPr/>
            </a:pPr>
            <a:r>
              <a:rPr lang="en-US" sz="1800" dirty="0" smtClean="0"/>
              <a:t>Targeted </a:t>
            </a:r>
            <a:r>
              <a:rPr lang="en-US" sz="1800" dirty="0"/>
              <a:t>marketing and grass roots </a:t>
            </a:r>
            <a:r>
              <a:rPr lang="en-US" sz="1800" dirty="0" smtClean="0"/>
              <a:t>outreach</a:t>
            </a:r>
          </a:p>
          <a:p>
            <a:pPr marL="342900" lvl="1" indent="-342900">
              <a:spcBef>
                <a:spcPts val="600"/>
              </a:spcBef>
              <a:buFont typeface="Wingdings" charset="2"/>
              <a:buChar char="Ø"/>
              <a:defRPr/>
            </a:pPr>
            <a:r>
              <a:rPr lang="en-US" sz="1800" dirty="0" smtClean="0"/>
              <a:t>Engage utilities and other stakeholders</a:t>
            </a:r>
            <a:endParaRPr lang="en-US" sz="1800" dirty="0"/>
          </a:p>
          <a:p>
            <a:pPr marL="0" marR="0"/>
            <a:endParaRPr lang="en-US" sz="2000"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37657</TotalTime>
  <Words>1739</Words>
  <Application>Microsoft Office PowerPoint</Application>
  <PresentationFormat>Custom</PresentationFormat>
  <Paragraphs>140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University of California, Davis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Car Dealers, PEVs, and Policy</dc:title>
  <dc:creator>Eric Cahill</dc:creator>
  <cp:lastModifiedBy>Beth Bourne</cp:lastModifiedBy>
  <cp:revision>368</cp:revision>
  <cp:lastPrinted>2013-12-10T22:34:53Z</cp:lastPrinted>
  <dcterms:created xsi:type="dcterms:W3CDTF">2005-09-25T22:31:22Z</dcterms:created>
  <dcterms:modified xsi:type="dcterms:W3CDTF">2015-12-18T00:06:49Z</dcterms:modified>
</cp:coreProperties>
</file>