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2"/>
  </p:notesMasterIdLst>
  <p:handoutMasterIdLst>
    <p:handoutMasterId r:id="rId53"/>
  </p:handoutMasterIdLst>
  <p:sldIdLst>
    <p:sldId id="256" r:id="rId5"/>
    <p:sldId id="363" r:id="rId6"/>
    <p:sldId id="416" r:id="rId7"/>
    <p:sldId id="390" r:id="rId8"/>
    <p:sldId id="391" r:id="rId9"/>
    <p:sldId id="392" r:id="rId10"/>
    <p:sldId id="393" r:id="rId11"/>
    <p:sldId id="417" r:id="rId12"/>
    <p:sldId id="418" r:id="rId13"/>
    <p:sldId id="419" r:id="rId14"/>
    <p:sldId id="365" r:id="rId15"/>
    <p:sldId id="394" r:id="rId16"/>
    <p:sldId id="371" r:id="rId17"/>
    <p:sldId id="396" r:id="rId18"/>
    <p:sldId id="395" r:id="rId19"/>
    <p:sldId id="397" r:id="rId20"/>
    <p:sldId id="398" r:id="rId21"/>
    <p:sldId id="399" r:id="rId22"/>
    <p:sldId id="400" r:id="rId23"/>
    <p:sldId id="401" r:id="rId24"/>
    <p:sldId id="402" r:id="rId25"/>
    <p:sldId id="368" r:id="rId26"/>
    <p:sldId id="377" r:id="rId27"/>
    <p:sldId id="378" r:id="rId28"/>
    <p:sldId id="405" r:id="rId29"/>
    <p:sldId id="403" r:id="rId30"/>
    <p:sldId id="404" r:id="rId31"/>
    <p:sldId id="406" r:id="rId32"/>
    <p:sldId id="366" r:id="rId33"/>
    <p:sldId id="374" r:id="rId34"/>
    <p:sldId id="386" r:id="rId35"/>
    <p:sldId id="375" r:id="rId36"/>
    <p:sldId id="407" r:id="rId37"/>
    <p:sldId id="408" r:id="rId38"/>
    <p:sldId id="409" r:id="rId39"/>
    <p:sldId id="410" r:id="rId40"/>
    <p:sldId id="411" r:id="rId41"/>
    <p:sldId id="412" r:id="rId42"/>
    <p:sldId id="422" r:id="rId43"/>
    <p:sldId id="423" r:id="rId44"/>
    <p:sldId id="370" r:id="rId45"/>
    <p:sldId id="316" r:id="rId46"/>
    <p:sldId id="414" r:id="rId47"/>
    <p:sldId id="415" r:id="rId48"/>
    <p:sldId id="420" r:id="rId49"/>
    <p:sldId id="421" r:id="rId50"/>
    <p:sldId id="358" r:id="rId5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7" autoAdjust="0"/>
    <p:restoredTop sz="94643"/>
  </p:normalViewPr>
  <p:slideViewPr>
    <p:cSldViewPr showGuides="1">
      <p:cViewPr varScale="1">
        <p:scale>
          <a:sx n="120" d="100"/>
          <a:sy n="120" d="100"/>
        </p:scale>
        <p:origin x="72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A5713-30A2-4C46-A138-45E04CF16C4C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FDFDC-0AA2-134D-855D-553A4C274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16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C86F0-38F4-AA42-9A91-8760138474F4}" type="datetimeFigureOut">
              <a:rPr lang="en-US" smtClean="0"/>
              <a:t>11/29/16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03743-C30C-5349-B7E9-FEAC7B178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467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14650"/>
            <a:ext cx="7086600" cy="131445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4573494"/>
            <a:ext cx="2133600" cy="273844"/>
          </a:xfrm>
          <a:prstGeom prst="rect">
            <a:avLst/>
          </a:prstGeom>
        </p:spPr>
        <p:txBody>
          <a:bodyPr/>
          <a:lstStyle/>
          <a:p>
            <a:fld id="{74F6E91C-D5A8-9C48-AAD9-D6AE8011B5B4}" type="datetime1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8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34200" y="4573494"/>
            <a:ext cx="2133600" cy="273844"/>
          </a:xfrm>
          <a:prstGeom prst="rect">
            <a:avLst/>
          </a:prstGeom>
        </p:spPr>
        <p:txBody>
          <a:bodyPr/>
          <a:lstStyle/>
          <a:p>
            <a:fld id="{E510BACD-F20F-3740-AD4D-018747FB5E8D}" type="datetime1">
              <a:rPr lang="en-US" smtClean="0"/>
              <a:t>11/29/16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4573494"/>
            <a:ext cx="2133600" cy="273844"/>
          </a:xfrm>
          <a:prstGeom prst="rect">
            <a:avLst/>
          </a:prstGeom>
        </p:spPr>
        <p:txBody>
          <a:bodyPr/>
          <a:lstStyle/>
          <a:p>
            <a:fld id="{68C0608F-F790-5F4E-8126-06CA577DD1D5}" type="datetime1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50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4573494"/>
            <a:ext cx="2133600" cy="273844"/>
          </a:xfrm>
          <a:prstGeom prst="rect">
            <a:avLst/>
          </a:prstGeom>
        </p:spPr>
        <p:txBody>
          <a:bodyPr/>
          <a:lstStyle/>
          <a:p>
            <a:fld id="{ACB6401B-BD8F-DD4E-A611-4DCFB2399232}" type="datetime1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60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4573494"/>
            <a:ext cx="2133600" cy="273844"/>
          </a:xfrm>
          <a:prstGeom prst="rect">
            <a:avLst/>
          </a:prstGeom>
        </p:spPr>
        <p:txBody>
          <a:bodyPr/>
          <a:lstStyle/>
          <a:p>
            <a:fld id="{E3CD33A6-C5E4-A949-BAB0-780DE814508D}" type="datetime1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9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4573494"/>
            <a:ext cx="2133600" cy="273844"/>
          </a:xfrm>
          <a:prstGeom prst="rect">
            <a:avLst/>
          </a:prstGeom>
        </p:spPr>
        <p:txBody>
          <a:bodyPr/>
          <a:lstStyle/>
          <a:p>
            <a:fld id="{89B6FDEE-81A9-C44C-8F49-F2344B50C919}" type="datetime1">
              <a:rPr lang="en-US" smtClean="0"/>
              <a:t>11/29/16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82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34200" y="4573494"/>
            <a:ext cx="2133600" cy="273844"/>
          </a:xfrm>
          <a:prstGeom prst="rect">
            <a:avLst/>
          </a:prstGeom>
        </p:spPr>
        <p:txBody>
          <a:bodyPr/>
          <a:lstStyle/>
          <a:p>
            <a:fld id="{860CDDA3-48ED-A340-BDAB-D3A08CF5E2E5}" type="datetime1">
              <a:rPr lang="en-US" smtClean="0"/>
              <a:t>11/29/16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8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34200" y="4573494"/>
            <a:ext cx="2133600" cy="273844"/>
          </a:xfrm>
          <a:prstGeom prst="rect">
            <a:avLst/>
          </a:prstGeom>
        </p:spPr>
        <p:txBody>
          <a:bodyPr/>
          <a:lstStyle/>
          <a:p>
            <a:fld id="{07D87F63-DE48-9348-9600-6655BF32DDFE}" type="datetime1">
              <a:rPr lang="en-US" smtClean="0"/>
              <a:t>11/29/16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2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34200" y="4573494"/>
            <a:ext cx="2133600" cy="273844"/>
          </a:xfrm>
          <a:prstGeom prst="rect">
            <a:avLst/>
          </a:prstGeom>
        </p:spPr>
        <p:txBody>
          <a:bodyPr/>
          <a:lstStyle/>
          <a:p>
            <a:fld id="{9DF31E6B-CF4F-154A-96B0-116240A94D49}" type="datetime1">
              <a:rPr lang="en-US" smtClean="0"/>
              <a:t>11/29/16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93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Full P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34200" y="4573494"/>
            <a:ext cx="2133600" cy="273844"/>
          </a:xfrm>
          <a:prstGeom prst="rect">
            <a:avLst/>
          </a:prstGeom>
        </p:spPr>
        <p:txBody>
          <a:bodyPr/>
          <a:lstStyle/>
          <a:p>
            <a:fld id="{AC8D31D2-83B8-BB43-B1FB-8C542054FFC9}" type="datetime1">
              <a:rPr lang="en-US" smtClean="0"/>
              <a:t>11/29/16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92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 i="0">
                <a:solidFill>
                  <a:srgbClr val="505050"/>
                </a:solidFill>
                <a:latin typeface="Corbel"/>
              </a:defRPr>
            </a:lvl1pPr>
          </a:lstStyle>
          <a:p>
            <a:fld id="{704A3219-CE18-4C34-BA13-4AF1FC70FF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20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34200" y="4573494"/>
            <a:ext cx="2133600" cy="273844"/>
          </a:xfrm>
          <a:prstGeom prst="rect">
            <a:avLst/>
          </a:prstGeom>
        </p:spPr>
        <p:txBody>
          <a:bodyPr/>
          <a:lstStyle/>
          <a:p>
            <a:fld id="{6A99C789-92E0-FA42-9762-10067CAB7CB4}" type="datetime1">
              <a:rPr lang="en-US" smtClean="0"/>
              <a:t>11/29/16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6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microsoft.com/office/2007/relationships/hdphoto" Target="../media/hdphoto1.wdp"/><Relationship Id="rId16" Type="http://schemas.openxmlformats.org/officeDocument/2006/relationships/image" Target="../media/image2.png"/><Relationship Id="rId17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4">
            <a:alphaModFix amt="6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0" t="18832" r="19148" b="993"/>
          <a:stretch/>
        </p:blipFill>
        <p:spPr>
          <a:xfrm>
            <a:off x="4937760" y="0"/>
            <a:ext cx="4233702" cy="513184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4629150"/>
            <a:ext cx="2133600" cy="4889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04A3219-CE18-4C34-BA13-4AF1FC70FF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29150"/>
            <a:ext cx="2682247" cy="40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000000"/>
          </a:solidFill>
          <a:latin typeface="Corbel" panose="020B0503020204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Corbel" panose="020B0503020204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Corbel" panose="020B0503020204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Corbel" panose="020B0503020204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Corbel" panose="020B0503020204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Corbel" panose="020B0503020204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dory@mtc.c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2951"/>
            <a:ext cx="7772400" cy="195739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Travel Behavior, Now &amp; Next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14650"/>
            <a:ext cx="8077200" cy="13144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Presentation to UC Davis Sustainable Transportation Energy Pathways</a:t>
            </a:r>
          </a:p>
          <a:p>
            <a:r>
              <a:rPr lang="en-US" sz="2000" dirty="0" smtClean="0"/>
              <a:t>David Ory | </a:t>
            </a:r>
            <a:r>
              <a:rPr lang="en-US" sz="2000" dirty="0" smtClean="0">
                <a:hlinkClick r:id="rId2"/>
              </a:rPr>
              <a:t>dory@mtc.ca.gov</a:t>
            </a:r>
            <a:endParaRPr lang="en-US" sz="2000" dirty="0" smtClean="0"/>
          </a:p>
          <a:p>
            <a:r>
              <a:rPr lang="en-US" sz="2000" dirty="0" smtClean="0"/>
              <a:t>November 30, 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044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050" name="Picture 2" descr="http://planbayarea.org/content/images/l11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52550"/>
            <a:ext cx="49434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37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458200" cy="44005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0" b="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en-US" sz="30000" b="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4582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500" dirty="0" smtClean="0">
                <a:solidFill>
                  <a:schemeClr val="accent1">
                    <a:lumMod val="50000"/>
                  </a:schemeClr>
                </a:solidFill>
              </a:rPr>
              <a:t>Micro-economics of Travel Mode Choice</a:t>
            </a:r>
            <a:endParaRPr 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4582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13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33400" y="356339"/>
            <a:ext cx="990600" cy="820547"/>
            <a:chOff x="228599" y="228600"/>
            <a:chExt cx="990600" cy="820547"/>
          </a:xfrm>
        </p:grpSpPr>
        <p:pic>
          <p:nvPicPr>
            <p:cNvPr id="3074" name="Picture 2" descr="Car icon by tagaw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599" y="228600"/>
              <a:ext cx="990600" cy="82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533400" y="361950"/>
              <a:ext cx="129540" cy="11867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3400" y="1398478"/>
            <a:ext cx="990600" cy="820547"/>
            <a:chOff x="228599" y="1352550"/>
            <a:chExt cx="990600" cy="820547"/>
          </a:xfrm>
        </p:grpSpPr>
        <p:pic>
          <p:nvPicPr>
            <p:cNvPr id="6" name="Picture 2" descr="Car icon by tagaw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599" y="1352550"/>
              <a:ext cx="990600" cy="82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33400" y="1481328"/>
              <a:ext cx="129540" cy="11867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11529" y="1481328"/>
              <a:ext cx="129540" cy="11867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6" name="Picture 4" descr="Hotel Icon Near Bike Route by Gerald_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3601" r="7691" b="4092"/>
          <a:stretch/>
        </p:blipFill>
        <p:spPr bwMode="auto">
          <a:xfrm>
            <a:off x="552318" y="2334924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nchester Piccadilly Train Station | OpenBuilding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" y="3365223"/>
            <a:ext cx="1849604" cy="97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37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4582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500" dirty="0" smtClean="0">
                <a:solidFill>
                  <a:schemeClr val="accent1">
                    <a:lumMod val="50000"/>
                  </a:schemeClr>
                </a:solidFill>
              </a:rPr>
              <a:t>My </a:t>
            </a:r>
            <a:r>
              <a:rPr lang="en-US" sz="4500" dirty="0" smtClean="0">
                <a:solidFill>
                  <a:schemeClr val="accent1"/>
                </a:solidFill>
              </a:rPr>
              <a:t>San Francisco </a:t>
            </a:r>
            <a:r>
              <a:rPr lang="en-US" sz="4500" dirty="0" smtClean="0">
                <a:solidFill>
                  <a:schemeClr val="accent1">
                    <a:lumMod val="50000"/>
                  </a:schemeClr>
                </a:solidFill>
              </a:rPr>
              <a:t>Commute Today</a:t>
            </a:r>
            <a:endParaRPr 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8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4582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15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33400" y="356339"/>
            <a:ext cx="990600" cy="820547"/>
            <a:chOff x="228599" y="228600"/>
            <a:chExt cx="990600" cy="820547"/>
          </a:xfrm>
        </p:grpSpPr>
        <p:pic>
          <p:nvPicPr>
            <p:cNvPr id="3074" name="Picture 2" descr="Car icon by tagaw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599" y="228600"/>
              <a:ext cx="990600" cy="82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533400" y="361950"/>
              <a:ext cx="129540" cy="11867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3400" y="1398478"/>
            <a:ext cx="990600" cy="820547"/>
            <a:chOff x="228599" y="1352550"/>
            <a:chExt cx="990600" cy="820547"/>
          </a:xfrm>
        </p:grpSpPr>
        <p:pic>
          <p:nvPicPr>
            <p:cNvPr id="6" name="Picture 2" descr="Car icon by tagaw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599" y="1352550"/>
              <a:ext cx="990600" cy="82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33400" y="1481328"/>
              <a:ext cx="129540" cy="11867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11529" y="1481328"/>
              <a:ext cx="129540" cy="11867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6" name="Picture 4" descr="Hotel Icon Near Bike Route by Gerald_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3601" r="7691" b="4092"/>
          <a:stretch/>
        </p:blipFill>
        <p:spPr bwMode="auto">
          <a:xfrm>
            <a:off x="548641" y="2334924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nchester Piccadilly Train Station | OpenBuilding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" y="3365223"/>
            <a:ext cx="1849604" cy="97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2117780" y="488702"/>
            <a:ext cx="1227980" cy="55806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2117780" y="1478789"/>
            <a:ext cx="1913780" cy="55806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2117780" y="2468876"/>
            <a:ext cx="3132980" cy="55806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2117780" y="3549013"/>
            <a:ext cx="4260832" cy="55806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4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4582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500" dirty="0" smtClean="0">
                <a:solidFill>
                  <a:schemeClr val="accent1">
                    <a:lumMod val="50000"/>
                  </a:schemeClr>
                </a:solidFill>
              </a:rPr>
              <a:t>Nearly Every Trip in </a:t>
            </a:r>
            <a:r>
              <a:rPr lang="en-US" sz="4500" dirty="0" smtClean="0">
                <a:solidFill>
                  <a:schemeClr val="accent1"/>
                </a:solidFill>
              </a:rPr>
              <a:t>Phoenix</a:t>
            </a:r>
            <a:r>
              <a:rPr lang="en-US" sz="4500" dirty="0" smtClean="0">
                <a:solidFill>
                  <a:schemeClr val="accent1">
                    <a:lumMod val="50000"/>
                  </a:schemeClr>
                </a:solidFill>
              </a:rPr>
              <a:t> Today</a:t>
            </a:r>
            <a:endParaRPr 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6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4582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17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33400" y="356339"/>
            <a:ext cx="990600" cy="820547"/>
            <a:chOff x="228599" y="228600"/>
            <a:chExt cx="990600" cy="820547"/>
          </a:xfrm>
        </p:grpSpPr>
        <p:pic>
          <p:nvPicPr>
            <p:cNvPr id="3074" name="Picture 2" descr="Car icon by tagaw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599" y="228600"/>
              <a:ext cx="990600" cy="82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533400" y="361950"/>
              <a:ext cx="129540" cy="11867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3400" y="1398478"/>
            <a:ext cx="990600" cy="820547"/>
            <a:chOff x="228599" y="1352550"/>
            <a:chExt cx="990600" cy="820547"/>
          </a:xfrm>
        </p:grpSpPr>
        <p:pic>
          <p:nvPicPr>
            <p:cNvPr id="6" name="Picture 2" descr="Car icon by tagaw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599" y="1352550"/>
              <a:ext cx="990600" cy="82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33400" y="1481328"/>
              <a:ext cx="129540" cy="11867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11529" y="1481328"/>
              <a:ext cx="129540" cy="11867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6" name="Picture 4" descr="Hotel Icon Near Bike Route by Gerald_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3601" r="7691" b="4092"/>
          <a:stretch/>
        </p:blipFill>
        <p:spPr bwMode="auto">
          <a:xfrm>
            <a:off x="548641" y="2334924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nchester Piccadilly Train Station | OpenBuilding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" y="3365223"/>
            <a:ext cx="1849604" cy="97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2117780" y="488702"/>
            <a:ext cx="5426020" cy="55806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2117780" y="1478789"/>
            <a:ext cx="1311220" cy="55806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2117780" y="2468876"/>
            <a:ext cx="777820" cy="55806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2117780" y="3549013"/>
            <a:ext cx="777820" cy="55806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2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4582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500" dirty="0" smtClean="0">
                <a:solidFill>
                  <a:schemeClr val="accent1">
                    <a:lumMod val="50000"/>
                  </a:schemeClr>
                </a:solidFill>
              </a:rPr>
              <a:t>My </a:t>
            </a:r>
            <a:r>
              <a:rPr lang="en-US" sz="4500" dirty="0" smtClean="0">
                <a:solidFill>
                  <a:schemeClr val="accent1"/>
                </a:solidFill>
              </a:rPr>
              <a:t>Future</a:t>
            </a:r>
            <a:r>
              <a:rPr lang="en-US" sz="4500" dirty="0" smtClean="0">
                <a:solidFill>
                  <a:schemeClr val="accent1">
                    <a:lumMod val="50000"/>
                  </a:schemeClr>
                </a:solidFill>
              </a:rPr>
              <a:t> San Francisco Commute</a:t>
            </a:r>
            <a:endParaRPr 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3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4582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19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33400" y="356339"/>
            <a:ext cx="990600" cy="820547"/>
            <a:chOff x="228599" y="228600"/>
            <a:chExt cx="990600" cy="820547"/>
          </a:xfrm>
        </p:grpSpPr>
        <p:pic>
          <p:nvPicPr>
            <p:cNvPr id="3074" name="Picture 2" descr="Car icon by tagaw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599" y="228600"/>
              <a:ext cx="990600" cy="82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533400" y="361950"/>
              <a:ext cx="129540" cy="11867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3400" y="1398478"/>
            <a:ext cx="990600" cy="820547"/>
            <a:chOff x="228599" y="1352550"/>
            <a:chExt cx="990600" cy="820547"/>
          </a:xfrm>
        </p:grpSpPr>
        <p:pic>
          <p:nvPicPr>
            <p:cNvPr id="6" name="Picture 2" descr="Car icon by tagaw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599" y="1352550"/>
              <a:ext cx="990600" cy="82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33400" y="1481328"/>
              <a:ext cx="129540" cy="11867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11529" y="1481328"/>
              <a:ext cx="129540" cy="11867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6" name="Picture 4" descr="Hotel Icon Near Bike Route by Gerald_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3601" r="7691" b="4092"/>
          <a:stretch/>
        </p:blipFill>
        <p:spPr bwMode="auto">
          <a:xfrm>
            <a:off x="548641" y="2334924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nchester Piccadilly Train Station | OpenBuilding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" y="3365223"/>
            <a:ext cx="1849604" cy="97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2117780" y="488702"/>
            <a:ext cx="1227980" cy="55806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2117780" y="1478789"/>
            <a:ext cx="1913780" cy="55806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2117780" y="2468876"/>
            <a:ext cx="3132980" cy="55806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2117780" y="3549013"/>
            <a:ext cx="4260832" cy="55806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3383280" y="483632"/>
            <a:ext cx="2978840" cy="55806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069080" y="1483804"/>
            <a:ext cx="845240" cy="55806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5285232" y="2469934"/>
            <a:ext cx="2510434" cy="55806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6409944" y="3549013"/>
            <a:ext cx="1219200" cy="55806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10300" y="1193379"/>
            <a:ext cx="2667000" cy="369332"/>
          </a:xfrm>
          <a:prstGeom prst="rect">
            <a:avLst/>
          </a:prstGeom>
          <a:noFill/>
          <a:ln>
            <a:solidFill>
              <a:srgbClr val="50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Most Analyses Stop Here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3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458200" cy="44005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0" b="0" dirty="0" smtClean="0">
                <a:latin typeface="Century Gothic" panose="020B0502020202020204" pitchFamily="34" charset="0"/>
              </a:rPr>
              <a:t>5</a:t>
            </a:r>
            <a:endParaRPr lang="en-US" sz="30000" b="0" dirty="0"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6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4582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500" dirty="0" smtClean="0">
                <a:solidFill>
                  <a:schemeClr val="accent1">
                    <a:lumMod val="50000"/>
                  </a:schemeClr>
                </a:solidFill>
              </a:rPr>
              <a:t>Nearly Every Trip in </a:t>
            </a:r>
            <a:r>
              <a:rPr lang="en-US" sz="4500" dirty="0" smtClean="0">
                <a:solidFill>
                  <a:schemeClr val="accent1"/>
                </a:solidFill>
              </a:rPr>
              <a:t>Phoenix</a:t>
            </a:r>
            <a:r>
              <a:rPr lang="en-US" sz="4500" dirty="0" smtClean="0">
                <a:solidFill>
                  <a:schemeClr val="accent1">
                    <a:lumMod val="50000"/>
                  </a:schemeClr>
                </a:solidFill>
              </a:rPr>
              <a:t> in the Future</a:t>
            </a:r>
            <a:endParaRPr 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4582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21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33400" y="356339"/>
            <a:ext cx="990600" cy="820547"/>
            <a:chOff x="228599" y="228600"/>
            <a:chExt cx="990600" cy="820547"/>
          </a:xfrm>
        </p:grpSpPr>
        <p:pic>
          <p:nvPicPr>
            <p:cNvPr id="3074" name="Picture 2" descr="Car icon by tagaw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599" y="228600"/>
              <a:ext cx="990600" cy="82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533400" y="361950"/>
              <a:ext cx="129540" cy="11867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3400" y="1398478"/>
            <a:ext cx="990600" cy="820547"/>
            <a:chOff x="228599" y="1352550"/>
            <a:chExt cx="990600" cy="820547"/>
          </a:xfrm>
        </p:grpSpPr>
        <p:pic>
          <p:nvPicPr>
            <p:cNvPr id="6" name="Picture 2" descr="Car icon by tagaw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599" y="1352550"/>
              <a:ext cx="990600" cy="82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33400" y="1481328"/>
              <a:ext cx="129540" cy="11867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11529" y="1481328"/>
              <a:ext cx="129540" cy="11867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6" name="Picture 4" descr="Hotel Icon Near Bike Route by Gerald_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3601" r="7691" b="4092"/>
          <a:stretch/>
        </p:blipFill>
        <p:spPr bwMode="auto">
          <a:xfrm>
            <a:off x="548641" y="2334924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nchester Piccadilly Train Station | OpenBuilding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" y="3365223"/>
            <a:ext cx="1849604" cy="97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2117780" y="488702"/>
            <a:ext cx="5426020" cy="55806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2117780" y="1478789"/>
            <a:ext cx="1311220" cy="55806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2117780" y="2468876"/>
            <a:ext cx="777820" cy="55806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2117780" y="3549013"/>
            <a:ext cx="777820" cy="55806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578380" y="487581"/>
            <a:ext cx="2978840" cy="55806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3465914" y="1478789"/>
            <a:ext cx="1182286" cy="55806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2931459" y="2468875"/>
            <a:ext cx="1183341" cy="55806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2926080" y="3573536"/>
            <a:ext cx="1183341" cy="55806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4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458200" cy="44005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0" b="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8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5344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Provocation</a:t>
            </a:r>
          </a:p>
          <a:p>
            <a:endParaRPr lang="en-US" sz="3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9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5344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Ride-sharing has peaked. 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0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3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4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5344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Technology will do little else to address short-comings (namely: sitting next to a stranger in a confined space).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0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3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5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5344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Uber, Lyft, et al., are unlikely to be less regulated tomorrow than they are today.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0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3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7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5344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Interest in high-occupancy vehicle infrastructure is waning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2"/>
                </a:solidFill>
              </a:rPr>
              <a:t>~1500 lane miles in 1995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~3000 lane miles in 2005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2"/>
                </a:solidFill>
              </a:rPr>
              <a:t>~3300 lane miles in 2010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Conversions to HOT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8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5344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Government unlikely to intervene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0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3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458200" cy="44005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0" b="0" dirty="0" smtClean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4</a:t>
            </a:r>
            <a:endParaRPr lang="en-US" sz="30000" b="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2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458200" cy="44005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0" b="0" dirty="0" smtClean="0">
                <a:solidFill>
                  <a:srgbClr val="505050"/>
                </a:solidFill>
                <a:latin typeface="Century Gothic" panose="020B0502020202020204" pitchFamily="34" charset="0"/>
              </a:rPr>
              <a:t>1</a:t>
            </a:r>
            <a:endParaRPr lang="en-US" sz="30000" b="0" dirty="0">
              <a:solidFill>
                <a:srgbClr val="505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5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9144000" cy="60716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48300" y="4075687"/>
            <a:ext cx="2971800" cy="3619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dirty="0" smtClean="0">
                <a:solidFill>
                  <a:srgbClr val="505050"/>
                </a:solidFill>
              </a:rPr>
              <a:t>Photo: flickr.com/Aero Icarus</a:t>
            </a:r>
            <a:endParaRPr lang="en-US" sz="1400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7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8650"/>
            <a:ext cx="9220200" cy="612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8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5344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00" dirty="0" smtClean="0">
                <a:solidFill>
                  <a:schemeClr val="accent5">
                    <a:lumMod val="50000"/>
                  </a:schemeClr>
                </a:solidFill>
              </a:rPr>
              <a:t>“Hey, hey buddy, you need a ride downtown?”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2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3820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500" dirty="0" smtClean="0">
                <a:solidFill>
                  <a:schemeClr val="accent5">
                    <a:lumMod val="50000"/>
                  </a:schemeClr>
                </a:solidFill>
              </a:rPr>
              <a:t>Legal?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500" dirty="0" smtClean="0">
                <a:solidFill>
                  <a:schemeClr val="accent5"/>
                </a:solidFill>
              </a:rPr>
              <a:t>Might be cheaper?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500" dirty="0" smtClean="0">
                <a:solidFill>
                  <a:schemeClr val="accent5">
                    <a:lumMod val="50000"/>
                  </a:schemeClr>
                </a:solidFill>
              </a:rPr>
              <a:t>Safe?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500" dirty="0" smtClean="0">
                <a:solidFill>
                  <a:schemeClr val="accent5"/>
                </a:solidFill>
              </a:rPr>
              <a:t>Sure would be convenient?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5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9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35</a:t>
            </a:fld>
            <a:endParaRPr lang="en-US"/>
          </a:p>
        </p:txBody>
      </p:sp>
      <p:pic>
        <p:nvPicPr>
          <p:cNvPr id="11266" name="Picture 2" descr="Outside Innovation: Peer2Peer Business Mod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45" y="133614"/>
            <a:ext cx="5791200" cy="446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40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5344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00" dirty="0" smtClean="0">
                <a:solidFill>
                  <a:schemeClr val="accent5">
                    <a:lumMod val="50000"/>
                  </a:schemeClr>
                </a:solidFill>
              </a:rPr>
              <a:t>Provocation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1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5344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00" dirty="0" smtClean="0">
                <a:solidFill>
                  <a:schemeClr val="accent5">
                    <a:lumMod val="50000"/>
                  </a:schemeClr>
                </a:solidFill>
              </a:rPr>
              <a:t>Government will have no easier challenge in the future transport realm than Lyft.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0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5344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00" dirty="0" smtClean="0">
                <a:solidFill>
                  <a:schemeClr val="accent5">
                    <a:lumMod val="50000"/>
                  </a:schemeClr>
                </a:solidFill>
              </a:rPr>
              <a:t>Old problem</a:t>
            </a:r>
          </a:p>
          <a:p>
            <a:r>
              <a:rPr lang="en-US" sz="3500" dirty="0" smtClean="0">
                <a:solidFill>
                  <a:schemeClr val="accent5">
                    <a:lumMod val="50000"/>
                  </a:schemeClr>
                </a:solidFill>
              </a:rPr>
              <a:t>Quintessential regulatory need</a:t>
            </a:r>
          </a:p>
          <a:p>
            <a:r>
              <a:rPr lang="en-US" sz="3500" dirty="0" smtClean="0">
                <a:solidFill>
                  <a:schemeClr val="accent5">
                    <a:lumMod val="50000"/>
                  </a:schemeClr>
                </a:solidFill>
              </a:rPr>
              <a:t>Government failed twice</a:t>
            </a:r>
          </a:p>
          <a:p>
            <a:r>
              <a:rPr lang="en-US" sz="3500" dirty="0" smtClean="0">
                <a:solidFill>
                  <a:schemeClr val="accent5"/>
                </a:solidFill>
                <a:sym typeface="Wingdings" panose="05000000000000000000" pitchFamily="2" charset="2"/>
              </a:rPr>
              <a:t> Politics in transport is hard</a:t>
            </a:r>
            <a:endParaRPr lang="en-US" sz="3500" dirty="0" smtClean="0">
              <a:solidFill>
                <a:schemeClr val="accent5"/>
              </a:solidFill>
            </a:endParaRPr>
          </a:p>
          <a:p>
            <a:endParaRPr lang="en-US" sz="35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5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39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7"/>
          <a:stretch/>
        </p:blipFill>
        <p:spPr>
          <a:xfrm>
            <a:off x="5029200" y="133350"/>
            <a:ext cx="3223999" cy="4419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29000" y="4692651"/>
            <a:ext cx="3657600" cy="3619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dirty="0" smtClean="0">
                <a:solidFill>
                  <a:srgbClr val="505050"/>
                </a:solidFill>
              </a:rPr>
              <a:t>Photos: flickr.com/David </a:t>
            </a:r>
            <a:r>
              <a:rPr lang="en-US" sz="1400" dirty="0" err="1" smtClean="0">
                <a:solidFill>
                  <a:srgbClr val="505050"/>
                </a:solidFill>
              </a:rPr>
              <a:t>Lofink</a:t>
            </a:r>
            <a:r>
              <a:rPr lang="en-US" sz="1400" dirty="0" smtClean="0">
                <a:solidFill>
                  <a:srgbClr val="505050"/>
                </a:solidFill>
              </a:rPr>
              <a:t>, /Art </a:t>
            </a:r>
            <a:r>
              <a:rPr lang="en-US" sz="1400" dirty="0" err="1" smtClean="0">
                <a:solidFill>
                  <a:srgbClr val="505050"/>
                </a:solidFill>
              </a:rPr>
              <a:t>Jonak</a:t>
            </a:r>
            <a:endParaRPr lang="en-US" sz="1400" dirty="0">
              <a:solidFill>
                <a:srgbClr val="505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64"/>
          <a:stretch/>
        </p:blipFill>
        <p:spPr>
          <a:xfrm>
            <a:off x="1066800" y="133350"/>
            <a:ext cx="299809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9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Metropolitan Transportation Commi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81150"/>
            <a:ext cx="49149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4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29000" y="4692651"/>
            <a:ext cx="3657600" cy="3619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dirty="0" smtClean="0">
                <a:solidFill>
                  <a:srgbClr val="505050"/>
                </a:solidFill>
              </a:rPr>
              <a:t>Photos: flickr.com/Mark Oliver</a:t>
            </a:r>
            <a:endParaRPr lang="en-US" sz="1400" dirty="0">
              <a:solidFill>
                <a:srgbClr val="505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14350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458200" cy="44005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0" b="0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5344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00" dirty="0" smtClean="0">
                <a:solidFill>
                  <a:schemeClr val="accent6">
                    <a:lumMod val="50000"/>
                  </a:schemeClr>
                </a:solidFill>
              </a:rPr>
              <a:t>Automated</a:t>
            </a:r>
          </a:p>
          <a:p>
            <a:r>
              <a:rPr lang="en-US" sz="3500" dirty="0" smtClean="0">
                <a:solidFill>
                  <a:schemeClr val="accent6">
                    <a:lumMod val="75000"/>
                  </a:schemeClr>
                </a:solidFill>
              </a:rPr>
              <a:t>Shared</a:t>
            </a:r>
          </a:p>
          <a:p>
            <a:r>
              <a:rPr lang="en-US" sz="3500" dirty="0" smtClean="0">
                <a:solidFill>
                  <a:schemeClr val="accent6">
                    <a:lumMod val="50000"/>
                  </a:schemeClr>
                </a:solidFill>
              </a:rPr>
              <a:t>Electric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5344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00" dirty="0" smtClean="0">
                <a:solidFill>
                  <a:schemeClr val="accent6">
                    <a:lumMod val="50000"/>
                  </a:schemeClr>
                </a:solidFill>
              </a:rPr>
              <a:t>Automated</a:t>
            </a:r>
          </a:p>
          <a:p>
            <a:r>
              <a:rPr lang="en-US" sz="3500" strike="sngStrike" dirty="0" smtClean="0">
                <a:solidFill>
                  <a:schemeClr val="accent6">
                    <a:lumMod val="75000"/>
                  </a:schemeClr>
                </a:solidFill>
              </a:rPr>
              <a:t>Shared </a:t>
            </a:r>
            <a:r>
              <a:rPr lang="en-US" sz="3500" dirty="0" smtClean="0">
                <a:solidFill>
                  <a:schemeClr val="accent6">
                    <a:lumMod val="75000"/>
                  </a:schemeClr>
                </a:solidFill>
              </a:rPr>
              <a:t>High-amenity City Urban Policy-making</a:t>
            </a:r>
            <a:endParaRPr lang="en-US" sz="3500" strike="sngStrike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3500" dirty="0" smtClean="0">
                <a:solidFill>
                  <a:schemeClr val="accent6">
                    <a:lumMod val="50000"/>
                  </a:schemeClr>
                </a:solidFill>
              </a:rPr>
              <a:t>Electric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1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5344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00" dirty="0" smtClean="0">
                <a:solidFill>
                  <a:schemeClr val="accent6">
                    <a:lumMod val="50000"/>
                  </a:schemeClr>
                </a:solidFill>
              </a:rPr>
              <a:t>Dense, Urban Places Make Transport Alternatives Possible … but it’s hard.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09451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45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81800" y="666750"/>
            <a:ext cx="2971800" cy="3619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Photo: flickr.com/Anh Dinh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1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999688"/>
            <a:ext cx="9169400" cy="611144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400800" y="361950"/>
            <a:ext cx="2971800" cy="3619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Photo: flickr.com/Guido 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</a:rPr>
              <a:t>Barberis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5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8610600" cy="4400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 smtClean="0"/>
              <a:t>&lt;/fin&gt;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7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190500"/>
            <a:ext cx="5947791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4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150"/>
            <a:ext cx="6677025" cy="44513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48300" y="4595632"/>
            <a:ext cx="2971800" cy="3619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dirty="0" smtClean="0">
                <a:solidFill>
                  <a:srgbClr val="505050"/>
                </a:solidFill>
              </a:rPr>
              <a:t>Photo: flickr.com/Sam Churchill</a:t>
            </a:r>
            <a:endParaRPr lang="en-US" sz="1400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48300" y="4595632"/>
            <a:ext cx="2971800" cy="3619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dirty="0" smtClean="0">
                <a:solidFill>
                  <a:srgbClr val="505050"/>
                </a:solidFill>
              </a:rPr>
              <a:t>Photo: flickr.com/Russell </a:t>
            </a:r>
            <a:r>
              <a:rPr lang="en-US" sz="1400" dirty="0" err="1" smtClean="0">
                <a:solidFill>
                  <a:srgbClr val="505050"/>
                </a:solidFill>
              </a:rPr>
              <a:t>Mondy</a:t>
            </a:r>
            <a:endParaRPr lang="en-US" sz="1400" dirty="0">
              <a:solidFill>
                <a:srgbClr val="505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770"/>
            <a:ext cx="6779777" cy="448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48300" y="4595632"/>
            <a:ext cx="2971800" cy="3619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dirty="0" smtClean="0">
                <a:solidFill>
                  <a:srgbClr val="505050"/>
                </a:solidFill>
              </a:rPr>
              <a:t>Photo: flickr.com/Bastian Hoppe</a:t>
            </a:r>
            <a:endParaRPr lang="en-US" sz="1400" dirty="0">
              <a:solidFill>
                <a:srgbClr val="505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043"/>
            <a:ext cx="8314056" cy="457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2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A3219-CE18-4C34-BA13-4AF1FC70FF4D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http://511.org/assets/img/branding/511_original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8150"/>
            <a:ext cx="27432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4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TC-ICM">
      <a:dk1>
        <a:srgbClr val="00007F"/>
      </a:dk1>
      <a:lt1>
        <a:sysClr val="window" lastClr="FFFFFF"/>
      </a:lt1>
      <a:dk2>
        <a:srgbClr val="17365D"/>
      </a:dk2>
      <a:lt2>
        <a:srgbClr val="EEECE1"/>
      </a:lt2>
      <a:accent1>
        <a:srgbClr val="4F81BD"/>
      </a:accent1>
      <a:accent2>
        <a:srgbClr val="C00000"/>
      </a:accent2>
      <a:accent3>
        <a:srgbClr val="9BBB59"/>
      </a:accent3>
      <a:accent4>
        <a:srgbClr val="FFCC00"/>
      </a:accent4>
      <a:accent5>
        <a:srgbClr val="76923C"/>
      </a:accent5>
      <a:accent6>
        <a:srgbClr val="FF9900"/>
      </a:accent6>
      <a:hlink>
        <a:srgbClr val="31859B"/>
      </a:hlink>
      <a:folHlink>
        <a:srgbClr val="E36C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13B155C57C3D4499BE3699C77949D9" ma:contentTypeVersion="1" ma:contentTypeDescription="Create a new document." ma:contentTypeScope="" ma:versionID="b3d84ca552164ece2d8f2786762d8324">
  <xsd:schema xmlns:xsd="http://www.w3.org/2001/XMLSchema" xmlns:xs="http://www.w3.org/2001/XMLSchema" xmlns:p="http://schemas.microsoft.com/office/2006/metadata/properties" xmlns:ns3="557aa5b9-32e2-43dc-9008-22e02a2a3e26" targetNamespace="http://schemas.microsoft.com/office/2006/metadata/properties" ma:root="true" ma:fieldsID="0112781b56c5c9365f13c65d4520e360" ns3:_="">
    <xsd:import namespace="557aa5b9-32e2-43dc-9008-22e02a2a3e26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7aa5b9-32e2-43dc-9008-22e02a2a3e2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B32137-EC26-44FF-8301-72536CEDA9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05ED79-A870-400B-ACC0-C5B794D915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7aa5b9-32e2-43dc-9008-22e02a2a3e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C85B49-22D5-4914-80BB-2ADB236F81AD}">
  <ds:schemaRefs>
    <ds:schemaRef ds:uri="http://purl.org/dc/dcmitype/"/>
    <ds:schemaRef ds:uri="http://www.w3.org/XML/1998/namespace"/>
    <ds:schemaRef ds:uri="http://purl.org/dc/terms/"/>
    <ds:schemaRef ds:uri="557aa5b9-32e2-43dc-9008-22e02a2a3e26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2002</TotalTime>
  <Words>300</Words>
  <Application>Microsoft Macintosh PowerPoint</Application>
  <PresentationFormat>On-screen Show (16:9)</PresentationFormat>
  <Paragraphs>99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Century Gothic</vt:lpstr>
      <vt:lpstr>Corbel</vt:lpstr>
      <vt:lpstr>Wingdings</vt:lpstr>
      <vt:lpstr>Office Theme</vt:lpstr>
      <vt:lpstr>Travel Behavior, Now &amp; Next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MTC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STEPS Presentation</dc:title>
  <dc:creator>David Ory</dc:creator>
  <cp:lastModifiedBy>David Ory</cp:lastModifiedBy>
  <cp:revision>157</cp:revision>
  <dcterms:created xsi:type="dcterms:W3CDTF">2014-08-21T17:36:41Z</dcterms:created>
  <dcterms:modified xsi:type="dcterms:W3CDTF">2016-11-30T02:49:07Z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0x0101008913B155C57C3D4499BE3699C77949D9</vt:lpwstr>
  </property>
  <property fmtid="{D5CDD505-2E9C-101B-9397-08002B2CF9AE}" pid="3" name="IsMyDocuments">
    <vt:bool>true</vt:bool>
  </property>
</Properties>
</file>