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5245" r:id="rId1"/>
  </p:sldMasterIdLst>
  <p:notesMasterIdLst>
    <p:notesMasterId r:id="rId22"/>
  </p:notesMasterIdLst>
  <p:handoutMasterIdLst>
    <p:handoutMasterId r:id="rId23"/>
  </p:handoutMasterIdLst>
  <p:sldIdLst>
    <p:sldId id="256" r:id="rId2"/>
    <p:sldId id="400" r:id="rId3"/>
    <p:sldId id="409" r:id="rId4"/>
    <p:sldId id="396" r:id="rId5"/>
    <p:sldId id="397" r:id="rId6"/>
    <p:sldId id="410" r:id="rId7"/>
    <p:sldId id="388" r:id="rId8"/>
    <p:sldId id="390" r:id="rId9"/>
    <p:sldId id="399" r:id="rId10"/>
    <p:sldId id="353" r:id="rId11"/>
    <p:sldId id="363" r:id="rId12"/>
    <p:sldId id="407" r:id="rId13"/>
    <p:sldId id="380" r:id="rId14"/>
    <p:sldId id="403" r:id="rId15"/>
    <p:sldId id="413" r:id="rId16"/>
    <p:sldId id="406" r:id="rId17"/>
    <p:sldId id="404" r:id="rId18"/>
    <p:sldId id="405" r:id="rId19"/>
    <p:sldId id="411" r:id="rId20"/>
    <p:sldId id="412"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hua Mill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1" autoAdjust="0"/>
    <p:restoredTop sz="79829" autoAdjust="0"/>
  </p:normalViewPr>
  <p:slideViewPr>
    <p:cSldViewPr snapToGrid="0" snapToObjects="1">
      <p:cViewPr varScale="1">
        <p:scale>
          <a:sx n="48" d="100"/>
          <a:sy n="48" d="100"/>
        </p:scale>
        <p:origin x="-152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266099-763B-814E-8494-5C951FF8004A}" type="datetimeFigureOut">
              <a:rPr lang="en-US" smtClean="0"/>
              <a:t>12/1/16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896E8-6BA3-0F4C-B761-7AFE3AF98CE5}" type="slidenum">
              <a:rPr lang="en-US" smtClean="0"/>
              <a:t>‹#›</a:t>
            </a:fld>
            <a:endParaRPr lang="en-US"/>
          </a:p>
        </p:txBody>
      </p:sp>
    </p:spTree>
    <p:extLst>
      <p:ext uri="{BB962C8B-B14F-4D97-AF65-F5344CB8AC3E}">
        <p14:creationId xmlns:p14="http://schemas.microsoft.com/office/powerpoint/2010/main" val="28673926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C8E75-D2F8-BC40-8788-951819E223FF}" type="datetimeFigureOut">
              <a:rPr lang="en-US" smtClean="0"/>
              <a:t>12/1/16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3FDF92-C4AA-B44E-BCC8-704715F8A9E7}" type="slidenum">
              <a:rPr lang="en-US" smtClean="0"/>
              <a:t>‹#›</a:t>
            </a:fld>
            <a:endParaRPr lang="en-US"/>
          </a:p>
        </p:txBody>
      </p:sp>
    </p:spTree>
    <p:extLst>
      <p:ext uri="{BB962C8B-B14F-4D97-AF65-F5344CB8AC3E}">
        <p14:creationId xmlns:p14="http://schemas.microsoft.com/office/powerpoint/2010/main" val="29589141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3FDF92-C4AA-B44E-BCC8-704715F8A9E7}" type="slidenum">
              <a:rPr lang="en-US" smtClean="0"/>
              <a:t>1</a:t>
            </a:fld>
            <a:endParaRPr lang="en-US"/>
          </a:p>
        </p:txBody>
      </p:sp>
    </p:spTree>
    <p:extLst>
      <p:ext uri="{BB962C8B-B14F-4D97-AF65-F5344CB8AC3E}">
        <p14:creationId xmlns:p14="http://schemas.microsoft.com/office/powerpoint/2010/main" val="153061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Policies</a:t>
            </a:r>
            <a:r>
              <a:rPr lang="en-US" baseline="0"/>
              <a:t> </a:t>
            </a:r>
            <a:r>
              <a:rPr lang="en-US"/>
              <a:t>already adopted by TTG members are expected to reduce 2 GtCO2 per year in 2040, with fuel savings of 15 mb/d</a:t>
            </a:r>
            <a:r>
              <a:rPr lang="en-US" baseline="0"/>
              <a:t> (</a:t>
            </a:r>
            <a:r>
              <a:rPr lang="en-US"/>
              <a:t>compared to a baseline without these policies).</a:t>
            </a:r>
          </a:p>
          <a:p>
            <a:r>
              <a:rPr lang="en-US"/>
              <a:t>LDVs account for about 80% of these benefits.</a:t>
            </a:r>
          </a:p>
          <a:p>
            <a:r>
              <a:rPr lang="en-US"/>
              <a:t>Additional reduction of 2.4 GtCO2/year in 2040 (16 mb/d) is achievable</a:t>
            </a:r>
            <a:r>
              <a:rPr lang="en-US" baseline="0"/>
              <a:t> </a:t>
            </a:r>
            <a:r>
              <a:rPr lang="en-US"/>
              <a:t>with new policies (“World-class” scenario).</a:t>
            </a:r>
          </a:p>
          <a:p>
            <a:r>
              <a:rPr lang="en-US"/>
              <a:t>Evenly</a:t>
            </a:r>
            <a:r>
              <a:rPr lang="en-US" baseline="0"/>
              <a:t> split between LD and HD sectors.</a:t>
            </a:r>
          </a:p>
          <a:p>
            <a:r>
              <a:rPr lang="en-US"/>
              <a:t>“World-class” vehicle</a:t>
            </a:r>
            <a:r>
              <a:rPr lang="en-US" baseline="0"/>
              <a:t> efficiency standards </a:t>
            </a:r>
            <a:r>
              <a:rPr lang="en-US"/>
              <a:t>could stabilize CO2 from LDVs and HDVs in the 2020-2030 timeframe and reduce absolute emissions through 2040.</a:t>
            </a:r>
          </a:p>
          <a:p>
            <a:r>
              <a:rPr lang="en-US"/>
              <a:t>Magnitude of cost effective mitigation</a:t>
            </a:r>
            <a:r>
              <a:rPr lang="en-US" baseline="0"/>
              <a:t> potential indicates vehicle efficiency should play a greater role in countries’ future INDCs and climate actions</a:t>
            </a:r>
            <a:endParaRPr lang="en-US"/>
          </a:p>
          <a:p>
            <a:r>
              <a:rPr lang="en-US" sz="1200" kern="1200">
                <a:solidFill>
                  <a:schemeClr val="tx1"/>
                </a:solidFill>
                <a:effectLst/>
                <a:latin typeface="+mn-lt"/>
                <a:ea typeface="+mn-ea"/>
                <a:cs typeface="+mn-cs"/>
              </a:rPr>
              <a:t>Even at a low oil price of 50 USD/barrel, the direct annual savings to consumers and freight operators with these new policies could be on the order of $290 billion in 2040.</a:t>
            </a:r>
            <a:r>
              <a:rPr lang="en-US">
                <a:effectLst/>
              </a:rPr>
              <a:t> </a:t>
            </a:r>
            <a:endParaRPr lang="en-US"/>
          </a:p>
        </p:txBody>
      </p:sp>
      <p:sp>
        <p:nvSpPr>
          <p:cNvPr id="4" name="Slide Number Placeholder 3"/>
          <p:cNvSpPr>
            <a:spLocks noGrp="1"/>
          </p:cNvSpPr>
          <p:nvPr>
            <p:ph type="sldNum" sz="quarter" idx="10"/>
          </p:nvPr>
        </p:nvSpPr>
        <p:spPr/>
        <p:txBody>
          <a:bodyPr/>
          <a:lstStyle/>
          <a:p>
            <a:fld id="{F03FDF92-C4AA-B44E-BCC8-704715F8A9E7}" type="slidenum">
              <a:rPr lang="en-US" smtClean="0"/>
              <a:t>17</a:t>
            </a:fld>
            <a:endParaRPr lang="en-US"/>
          </a:p>
        </p:txBody>
      </p:sp>
    </p:spTree>
    <p:extLst>
      <p:ext uri="{BB962C8B-B14F-4D97-AF65-F5344CB8AC3E}">
        <p14:creationId xmlns:p14="http://schemas.microsoft.com/office/powerpoint/2010/main" val="364309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eaLnBrk="0" hangingPunct="0">
              <a:spcBef>
                <a:spcPct val="30000"/>
              </a:spcBef>
              <a:buClrTx/>
              <a:buFontTx/>
              <a:buAutoNum type="arabicPeriod"/>
              <a:defRPr/>
            </a:pPr>
            <a:r>
              <a:rPr lang="en-GB" sz="1200" dirty="0" smtClean="0"/>
              <a:t>In our baseline scenario, we forecast oil </a:t>
            </a:r>
            <a:r>
              <a:rPr lang="en-GB" sz="1200" dirty="0"/>
              <a:t>prices to rise steady to meet growing </a:t>
            </a:r>
            <a:r>
              <a:rPr lang="en-GB" sz="1200" dirty="0" smtClean="0"/>
              <a:t>demand, </a:t>
            </a:r>
            <a:r>
              <a:rPr lang="en-GB" sz="1200" dirty="0"/>
              <a:t>hitting $130/barrel in 2050 (2014 USD). </a:t>
            </a:r>
            <a:endParaRPr lang="en-GB" sz="1200" dirty="0" smtClean="0"/>
          </a:p>
          <a:p>
            <a:pPr marL="228600" indent="-228600" eaLnBrk="0" hangingPunct="0">
              <a:spcBef>
                <a:spcPct val="30000"/>
              </a:spcBef>
              <a:buClrTx/>
              <a:buFontTx/>
              <a:buAutoNum type="arabicPeriod"/>
              <a:defRPr/>
            </a:pPr>
            <a:r>
              <a:rPr lang="en-GB" sz="1200" dirty="0" smtClean="0"/>
              <a:t>In our TECH scenario, we find substantial </a:t>
            </a:r>
            <a:r>
              <a:rPr lang="en-GB" sz="1200" dirty="0"/>
              <a:t>potential for oil savings from the transportation sector with </a:t>
            </a:r>
            <a:r>
              <a:rPr lang="en-GB" sz="1200" dirty="0" smtClean="0"/>
              <a:t>adoption </a:t>
            </a:r>
            <a:r>
              <a:rPr lang="en-GB" sz="1200" dirty="0"/>
              <a:t>of </a:t>
            </a:r>
            <a:r>
              <a:rPr lang="en-GB" sz="1200" dirty="0" smtClean="0"/>
              <a:t>efficiency </a:t>
            </a:r>
            <a:r>
              <a:rPr lang="en-GB" sz="1200" dirty="0"/>
              <a:t>standards </a:t>
            </a:r>
            <a:r>
              <a:rPr lang="en-GB" sz="1200" dirty="0" smtClean="0"/>
              <a:t>and policies </a:t>
            </a:r>
            <a:r>
              <a:rPr lang="en-GB" sz="1200" dirty="0"/>
              <a:t>to accelerate penetration of electric vehicles. W</a:t>
            </a:r>
            <a:r>
              <a:rPr lang="en-GB" sz="1200" dirty="0" smtClean="0"/>
              <a:t>e </a:t>
            </a:r>
            <a:r>
              <a:rPr lang="en-GB" sz="1200" dirty="0"/>
              <a:t>estimate that projected transport oil demand could be cut </a:t>
            </a:r>
            <a:r>
              <a:rPr lang="en-GB" sz="1200" dirty="0" smtClean="0"/>
              <a:t>in half</a:t>
            </a:r>
            <a:r>
              <a:rPr lang="en-GB" sz="1200" dirty="0"/>
              <a:t>, </a:t>
            </a:r>
            <a:r>
              <a:rPr lang="en-GB" sz="1200" dirty="0" smtClean="0"/>
              <a:t>holding </a:t>
            </a:r>
            <a:r>
              <a:rPr lang="en-GB" sz="1200" dirty="0"/>
              <a:t>transport oil demand constant at current levels.</a:t>
            </a:r>
          </a:p>
          <a:p>
            <a:pPr marL="228600" indent="-228600" eaLnBrk="0" hangingPunct="0">
              <a:spcBef>
                <a:spcPct val="30000"/>
              </a:spcBef>
              <a:buClrTx/>
              <a:buFontTx/>
              <a:buAutoNum type="arabicPeriod"/>
              <a:defRPr/>
            </a:pPr>
            <a:r>
              <a:rPr lang="en-GB" sz="1200" dirty="0" smtClean="0"/>
              <a:t>Comparing the BAU and TECH scenarios, </a:t>
            </a:r>
            <a:r>
              <a:rPr lang="en-GB" sz="1200" dirty="0"/>
              <a:t>we find that global oil prices can be contained in the mid- $80/barrel, which </a:t>
            </a:r>
            <a:r>
              <a:rPr lang="en-GB" sz="1200" dirty="0" smtClean="0"/>
              <a:t>would also </a:t>
            </a:r>
            <a:r>
              <a:rPr lang="en-GB" sz="1200" dirty="0"/>
              <a:t>limit some of the more energy intensive </a:t>
            </a:r>
            <a:r>
              <a:rPr lang="en-GB" sz="1200" dirty="0" smtClean="0"/>
              <a:t>types of oil extraction. </a:t>
            </a:r>
            <a:r>
              <a:rPr lang="en-US" sz="1200" dirty="0" smtClean="0"/>
              <a:t>This would result in </a:t>
            </a:r>
            <a:r>
              <a:rPr lang="en-US" sz="1200" dirty="0"/>
              <a:t>a 24% cut in oil prices in 2040, and a third lower in 2050.</a:t>
            </a:r>
            <a:endParaRPr lang="en-GB" sz="1200" dirty="0"/>
          </a:p>
          <a:p>
            <a:pPr marL="228600" indent="-228600" eaLnBrk="0" hangingPunct="0">
              <a:spcBef>
                <a:spcPct val="30000"/>
              </a:spcBef>
              <a:buClrTx/>
              <a:buFontTx/>
              <a:buAutoNum type="arabicPeriod"/>
              <a:defRPr/>
            </a:pPr>
            <a:r>
              <a:rPr lang="en-GB" sz="1200" dirty="0" smtClean="0"/>
              <a:t>We find substantial economic benefits associated with the vehicle efficiency policies in the TECH scenario. We estimate that global </a:t>
            </a:r>
            <a:r>
              <a:rPr lang="en-GB" sz="1200" dirty="0"/>
              <a:t>annual oil expenditures </a:t>
            </a:r>
            <a:r>
              <a:rPr lang="en-GB" sz="1200" dirty="0" smtClean="0"/>
              <a:t>could be reduced </a:t>
            </a:r>
            <a:r>
              <a:rPr lang="en-GB" sz="1200" dirty="0"/>
              <a:t>by $330 </a:t>
            </a:r>
            <a:r>
              <a:rPr lang="en-GB" sz="1200" dirty="0" smtClean="0"/>
              <a:t>billion – </a:t>
            </a:r>
            <a:r>
              <a:rPr lang="en-GB" sz="1200" dirty="0"/>
              <a:t>on average – from 2020 to 2030. </a:t>
            </a:r>
            <a:r>
              <a:rPr lang="en-GB" sz="1200" dirty="0" smtClean="0"/>
              <a:t>In </a:t>
            </a:r>
            <a:r>
              <a:rPr lang="en-GB" sz="1200" dirty="0"/>
              <a:t>the US, </a:t>
            </a:r>
            <a:r>
              <a:rPr lang="en-GB" sz="1200" dirty="0" smtClean="0"/>
              <a:t>we estimate a half </a:t>
            </a:r>
            <a:r>
              <a:rPr lang="en-GB" sz="1200" dirty="0" err="1" smtClean="0"/>
              <a:t>percent</a:t>
            </a:r>
            <a:r>
              <a:rPr lang="en-GB" sz="1200" dirty="0" smtClean="0"/>
              <a:t> increase in GDP </a:t>
            </a:r>
            <a:r>
              <a:rPr lang="en-GB" sz="1200" dirty="0"/>
              <a:t>in 2050, and </a:t>
            </a:r>
            <a:r>
              <a:rPr lang="en-GB" sz="1200" dirty="0" smtClean="0"/>
              <a:t>an increase of more than </a:t>
            </a:r>
            <a:r>
              <a:rPr lang="en-GB" sz="1200" dirty="0"/>
              <a:t>170,000 </a:t>
            </a:r>
            <a:r>
              <a:rPr lang="en-GB" sz="1200" dirty="0" smtClean="0"/>
              <a:t>jobs.</a:t>
            </a:r>
            <a:endParaRPr lang="en-GB" sz="1200" dirty="0"/>
          </a:p>
        </p:txBody>
      </p:sp>
      <p:sp>
        <p:nvSpPr>
          <p:cNvPr id="4" name="Slide Number Placeholder 3"/>
          <p:cNvSpPr>
            <a:spLocks noGrp="1"/>
          </p:cNvSpPr>
          <p:nvPr>
            <p:ph type="sldNum" sz="quarter" idx="10"/>
          </p:nvPr>
        </p:nvSpPr>
        <p:spPr/>
        <p:txBody>
          <a:bodyPr/>
          <a:lstStyle/>
          <a:p>
            <a:fld id="{624F3353-110B-5E4B-9684-8D892C5B4DB1}" type="slidenum">
              <a:rPr lang="uk-UA"/>
              <a:t>20</a:t>
            </a:fld>
            <a:endParaRPr lang="uk-UA"/>
          </a:p>
        </p:txBody>
      </p:sp>
    </p:spTree>
    <p:extLst>
      <p:ext uri="{BB962C8B-B14F-4D97-AF65-F5344CB8AC3E}">
        <p14:creationId xmlns:p14="http://schemas.microsoft.com/office/powerpoint/2010/main" val="2259574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well as sharing</a:t>
            </a:r>
            <a:r>
              <a:rPr lang="en-US" baseline="0"/>
              <a:t> modeling methods, findings, policy implications</a:t>
            </a:r>
            <a:endParaRPr lang="en-US"/>
          </a:p>
        </p:txBody>
      </p:sp>
      <p:sp>
        <p:nvSpPr>
          <p:cNvPr id="4" name="Slide Number Placeholder 3"/>
          <p:cNvSpPr>
            <a:spLocks noGrp="1"/>
          </p:cNvSpPr>
          <p:nvPr>
            <p:ph type="sldNum" sz="quarter" idx="10"/>
          </p:nvPr>
        </p:nvSpPr>
        <p:spPr/>
        <p:txBody>
          <a:bodyPr/>
          <a:lstStyle/>
          <a:p>
            <a:fld id="{F03FDF92-C4AA-B44E-BCC8-704715F8A9E7}" type="slidenum">
              <a:rPr lang="en-US" smtClean="0"/>
              <a:t>3</a:t>
            </a:fld>
            <a:endParaRPr lang="en-US"/>
          </a:p>
        </p:txBody>
      </p:sp>
    </p:spTree>
    <p:extLst>
      <p:ext uri="{BB962C8B-B14F-4D97-AF65-F5344CB8AC3E}">
        <p14:creationId xmlns:p14="http://schemas.microsoft.com/office/powerpoint/2010/main" val="339858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20"/>
              </a:spcBef>
            </a:pPr>
            <a:r>
              <a:rPr lang="en-US" dirty="0"/>
              <a:t>Reference case travel broadly similar across models; bigger variation in policy case</a:t>
            </a:r>
          </a:p>
          <a:p>
            <a:pPr>
              <a:spcBef>
                <a:spcPts val="420"/>
              </a:spcBef>
            </a:pPr>
            <a:r>
              <a:rPr lang="en-US" dirty="0"/>
              <a:t>LDV travel projections appear fairly consistent</a:t>
            </a:r>
          </a:p>
          <a:p>
            <a:pPr>
              <a:spcBef>
                <a:spcPts val="420"/>
              </a:spcBef>
            </a:pPr>
            <a:r>
              <a:rPr lang="en-US" dirty="0"/>
              <a:t>Bus travel appears to have the widest variation, though the global energy consumptions are small </a:t>
            </a:r>
          </a:p>
          <a:p>
            <a:pPr>
              <a:spcBef>
                <a:spcPts val="420"/>
              </a:spcBef>
            </a:pPr>
            <a:r>
              <a:rPr lang="en-US" dirty="0"/>
              <a:t>Also considerable variation for 2-3 wheelers</a:t>
            </a:r>
          </a:p>
        </p:txBody>
      </p:sp>
      <p:sp>
        <p:nvSpPr>
          <p:cNvPr id="4" name="Slide Number Placeholder 3"/>
          <p:cNvSpPr>
            <a:spLocks noGrp="1"/>
          </p:cNvSpPr>
          <p:nvPr>
            <p:ph type="sldNum" sz="quarter" idx="10"/>
          </p:nvPr>
        </p:nvSpPr>
        <p:spPr/>
        <p:txBody>
          <a:bodyPr/>
          <a:lstStyle/>
          <a:p>
            <a:fld id="{F03FDF92-C4AA-B44E-BCC8-704715F8A9E7}" type="slidenum">
              <a:rPr lang="en-US" smtClean="0"/>
              <a:t>4</a:t>
            </a:fld>
            <a:endParaRPr lang="en-US"/>
          </a:p>
        </p:txBody>
      </p:sp>
    </p:spTree>
    <p:extLst>
      <p:ext uri="{BB962C8B-B14F-4D97-AF65-F5344CB8AC3E}">
        <p14:creationId xmlns:p14="http://schemas.microsoft.com/office/powerpoint/2010/main" val="786920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Excludes international shipping</a:t>
            </a:r>
          </a:p>
        </p:txBody>
      </p:sp>
      <p:sp>
        <p:nvSpPr>
          <p:cNvPr id="4" name="Slide Number Placeholder 3"/>
          <p:cNvSpPr>
            <a:spLocks noGrp="1"/>
          </p:cNvSpPr>
          <p:nvPr>
            <p:ph type="sldNum" sz="quarter" idx="10"/>
          </p:nvPr>
        </p:nvSpPr>
        <p:spPr/>
        <p:txBody>
          <a:bodyPr/>
          <a:lstStyle/>
          <a:p>
            <a:fld id="{F03FDF92-C4AA-B44E-BCC8-704715F8A9E7}" type="slidenum">
              <a:rPr lang="en-US" smtClean="0"/>
              <a:t>5</a:t>
            </a:fld>
            <a:endParaRPr lang="en-US"/>
          </a:p>
        </p:txBody>
      </p:sp>
    </p:spTree>
    <p:extLst>
      <p:ext uri="{BB962C8B-B14F-4D97-AF65-F5344CB8AC3E}">
        <p14:creationId xmlns:p14="http://schemas.microsoft.com/office/powerpoint/2010/main" val="124333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Efficiency/CO</a:t>
            </a:r>
            <a:r>
              <a:rPr lang="en-US" baseline="-25000"/>
              <a:t>2</a:t>
            </a:r>
            <a:r>
              <a:rPr lang="en-US"/>
              <a:t> standards</a:t>
            </a:r>
          </a:p>
          <a:p>
            <a:pPr lvl="1"/>
            <a:r>
              <a:rPr lang="en-US"/>
              <a:t>light-duty vehicles (cars and light trucks)</a:t>
            </a:r>
          </a:p>
          <a:p>
            <a:pPr lvl="1"/>
            <a:r>
              <a:rPr lang="en-US"/>
              <a:t>medium- and heavy-duty vehicles (trucks and buses)</a:t>
            </a:r>
          </a:p>
          <a:p>
            <a:pPr lvl="1"/>
            <a:r>
              <a:rPr lang="en-US"/>
              <a:t>aircraft</a:t>
            </a:r>
          </a:p>
          <a:p>
            <a:pPr lvl="1"/>
            <a:r>
              <a:rPr lang="en-US"/>
              <a:t>ships</a:t>
            </a:r>
          </a:p>
          <a:p>
            <a:r>
              <a:rPr lang="en-US"/>
              <a:t>Fossil fuel taxation and subsidy removal</a:t>
            </a:r>
          </a:p>
          <a:p>
            <a:r>
              <a:rPr lang="en-US"/>
              <a:t>Electrification</a:t>
            </a:r>
          </a:p>
          <a:p>
            <a:r>
              <a:rPr lang="en-US"/>
              <a:t>Low-carbon fuel standards/alternative fuel supports</a:t>
            </a:r>
          </a:p>
        </p:txBody>
      </p:sp>
      <p:sp>
        <p:nvSpPr>
          <p:cNvPr id="4" name="Slide Number Placeholder 3"/>
          <p:cNvSpPr>
            <a:spLocks noGrp="1"/>
          </p:cNvSpPr>
          <p:nvPr>
            <p:ph type="sldNum" sz="quarter" idx="10"/>
          </p:nvPr>
        </p:nvSpPr>
        <p:spPr/>
        <p:txBody>
          <a:bodyPr/>
          <a:lstStyle/>
          <a:p>
            <a:fld id="{F03FDF92-C4AA-B44E-BCC8-704715F8A9E7}" type="slidenum">
              <a:rPr lang="en-US" smtClean="0"/>
              <a:t>7</a:t>
            </a:fld>
            <a:endParaRPr lang="en-US"/>
          </a:p>
        </p:txBody>
      </p:sp>
    </p:spTree>
    <p:extLst>
      <p:ext uri="{BB962C8B-B14F-4D97-AF65-F5344CB8AC3E}">
        <p14:creationId xmlns:p14="http://schemas.microsoft.com/office/powerpoint/2010/main" val="2585326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models like MESSAGE,</a:t>
            </a:r>
            <a:r>
              <a:rPr lang="en-US" baseline="0"/>
              <a:t> LDVs reach near zero emissions in 2060</a:t>
            </a:r>
          </a:p>
          <a:p>
            <a:r>
              <a:rPr lang="en-US" baseline="0"/>
              <a:t>Climate actions must involve HDTs and Aviation to have a chance</a:t>
            </a:r>
          </a:p>
          <a:p>
            <a:endParaRPr lang="en-US"/>
          </a:p>
        </p:txBody>
      </p:sp>
      <p:sp>
        <p:nvSpPr>
          <p:cNvPr id="4" name="Slide Number Placeholder 3"/>
          <p:cNvSpPr>
            <a:spLocks noGrp="1"/>
          </p:cNvSpPr>
          <p:nvPr>
            <p:ph type="sldNum" sz="quarter" idx="10"/>
          </p:nvPr>
        </p:nvSpPr>
        <p:spPr/>
        <p:txBody>
          <a:bodyPr/>
          <a:lstStyle/>
          <a:p>
            <a:fld id="{F03FDF92-C4AA-B44E-BCC8-704715F8A9E7}" type="slidenum">
              <a:rPr lang="en-US" smtClean="0"/>
              <a:t>8</a:t>
            </a:fld>
            <a:endParaRPr lang="en-US"/>
          </a:p>
        </p:txBody>
      </p:sp>
    </p:spTree>
    <p:extLst>
      <p:ext uri="{BB962C8B-B14F-4D97-AF65-F5344CB8AC3E}">
        <p14:creationId xmlns:p14="http://schemas.microsoft.com/office/powerpoint/2010/main" val="130022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a:t>
            </a:r>
            <a:r>
              <a:rPr lang="en-US" baseline="0"/>
              <a:t> models with global transport coverage and 2 degree specification</a:t>
            </a:r>
          </a:p>
          <a:p>
            <a:pPr marL="0" marR="0" indent="0" algn="l" defTabSz="457200" rtl="0" eaLnBrk="1" fontAlgn="auto" latinLnBrk="0" hangingPunct="1">
              <a:lnSpc>
                <a:spcPct val="100000"/>
              </a:lnSpc>
              <a:spcBef>
                <a:spcPts val="0"/>
              </a:spcBef>
              <a:spcAft>
                <a:spcPts val="0"/>
              </a:spcAft>
              <a:buClrTx/>
              <a:buSzTx/>
              <a:buFontTx/>
              <a:buNone/>
              <a:tabLst/>
              <a:defRPr/>
            </a:pPr>
            <a:r>
              <a:rPr lang="en-US"/>
              <a:t>Immediate and sustained action is needed across all transport modes, countries, and internationally.</a:t>
            </a:r>
          </a:p>
        </p:txBody>
      </p:sp>
      <p:sp>
        <p:nvSpPr>
          <p:cNvPr id="4" name="Slide Number Placeholder 3"/>
          <p:cNvSpPr>
            <a:spLocks noGrp="1"/>
          </p:cNvSpPr>
          <p:nvPr>
            <p:ph type="sldNum" sz="quarter" idx="10"/>
          </p:nvPr>
        </p:nvSpPr>
        <p:spPr/>
        <p:txBody>
          <a:bodyPr/>
          <a:lstStyle/>
          <a:p>
            <a:fld id="{F03FDF92-C4AA-B44E-BCC8-704715F8A9E7}" type="slidenum">
              <a:rPr lang="en-US" smtClean="0"/>
              <a:t>9</a:t>
            </a:fld>
            <a:endParaRPr lang="en-US"/>
          </a:p>
        </p:txBody>
      </p:sp>
    </p:spTree>
    <p:extLst>
      <p:ext uri="{BB962C8B-B14F-4D97-AF65-F5344CB8AC3E}">
        <p14:creationId xmlns:p14="http://schemas.microsoft.com/office/powerpoint/2010/main" val="130894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Rogelj et al. (2015) estimated that worldwide CO2 emissions from energy and industry would have to reach zero around 2050 to stay within a 50% chance of returning warming to below 1.5°C by 2100. They estimated the need for an earlier transition to net zero carbon emissions worldwide to achieve a 2DS (when compared with other estimates), to be achieved between 2045 and 2060. For the transport sector they estimated that a 1.5DS would necessitate about 40% to 55% lower annual reductions than a 2DS </a:t>
            </a:r>
            <a:endParaRPr lang="en-US"/>
          </a:p>
          <a:p>
            <a:r>
              <a:rPr lang="en-US" sz="1200" kern="1200">
                <a:solidFill>
                  <a:schemeClr val="tx1"/>
                </a:solidFill>
                <a:effectLst/>
                <a:latin typeface="+mn-lt"/>
                <a:ea typeface="+mn-ea"/>
                <a:cs typeface="+mn-cs"/>
              </a:rPr>
              <a:t>scenario. </a:t>
            </a:r>
            <a:endParaRPr lang="en-US"/>
          </a:p>
          <a:p>
            <a:endParaRPr lang="en-US"/>
          </a:p>
        </p:txBody>
      </p:sp>
      <p:sp>
        <p:nvSpPr>
          <p:cNvPr id="4" name="Slide Number Placeholder 3"/>
          <p:cNvSpPr>
            <a:spLocks noGrp="1"/>
          </p:cNvSpPr>
          <p:nvPr>
            <p:ph type="sldNum" sz="quarter" idx="10"/>
          </p:nvPr>
        </p:nvSpPr>
        <p:spPr/>
        <p:txBody>
          <a:bodyPr/>
          <a:lstStyle/>
          <a:p>
            <a:fld id="{F03FDF92-C4AA-B44E-BCC8-704715F8A9E7}" type="slidenum">
              <a:rPr lang="en-US" smtClean="0"/>
              <a:t>12</a:t>
            </a:fld>
            <a:endParaRPr lang="en-US"/>
          </a:p>
        </p:txBody>
      </p:sp>
    </p:spTree>
    <p:extLst>
      <p:ext uri="{BB962C8B-B14F-4D97-AF65-F5344CB8AC3E}">
        <p14:creationId xmlns:p14="http://schemas.microsoft.com/office/powerpoint/2010/main" val="2182885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IA models tend to use escalating carbon prices to achieve emissions constraints or end-of-century targets</a:t>
            </a:r>
          </a:p>
          <a:p>
            <a:r>
              <a:rPr lang="en-US" sz="2400" dirty="0" smtClean="0"/>
              <a:t>These models provide</a:t>
            </a:r>
            <a:r>
              <a:rPr lang="en-US" sz="2400" baseline="0" dirty="0" smtClean="0"/>
              <a:t> insights not only on the method of mitigation, but the price needed to attain it</a:t>
            </a:r>
            <a:endParaRPr lang="en-US" sz="2400" dirty="0" smtClean="0"/>
          </a:p>
          <a:p>
            <a:r>
              <a:rPr lang="en-US" sz="2000" dirty="0" smtClean="0"/>
              <a:t>Reduce pre-mature retirement of existing energy-intensive capital</a:t>
            </a:r>
          </a:p>
          <a:p>
            <a:r>
              <a:rPr lang="en-US" sz="2000" dirty="0" smtClean="0"/>
              <a:t>Take advantage of future technological changes between now and 2100</a:t>
            </a:r>
            <a:endParaRPr lang="en-US"/>
          </a:p>
          <a:p>
            <a:r>
              <a:rPr lang="en-US"/>
              <a:t>$100/ton CO2 = 89 cents/gallon gasoline</a:t>
            </a:r>
          </a:p>
        </p:txBody>
      </p:sp>
      <p:sp>
        <p:nvSpPr>
          <p:cNvPr id="4" name="Slide Number Placeholder 3"/>
          <p:cNvSpPr>
            <a:spLocks noGrp="1"/>
          </p:cNvSpPr>
          <p:nvPr>
            <p:ph type="sldNum" sz="quarter" idx="10"/>
          </p:nvPr>
        </p:nvSpPr>
        <p:spPr/>
        <p:txBody>
          <a:bodyPr/>
          <a:lstStyle/>
          <a:p>
            <a:fld id="{4D0CE786-0853-C744-B264-AED7B4371F27}" type="slidenum">
              <a:rPr lang="en-US" smtClean="0"/>
              <a:t>16</a:t>
            </a:fld>
            <a:endParaRPr lang="en-US"/>
          </a:p>
        </p:txBody>
      </p:sp>
    </p:spTree>
    <p:extLst>
      <p:ext uri="{BB962C8B-B14F-4D97-AF65-F5344CB8AC3E}">
        <p14:creationId xmlns:p14="http://schemas.microsoft.com/office/powerpoint/2010/main" val="2749100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48006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7" descr="ppt grid 7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CCT logo DP RGB LG 20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5286375"/>
            <a:ext cx="18256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0" y="3590925"/>
            <a:ext cx="9144000" cy="1214438"/>
          </a:xfrm>
          <a:prstGeom prst="rect">
            <a:avLst/>
          </a:prstGeom>
          <a:solidFill>
            <a:srgbClr val="4E32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400">
              <a:latin typeface="Arial" charset="0"/>
            </a:endParaRPr>
          </a:p>
        </p:txBody>
      </p:sp>
      <p:sp>
        <p:nvSpPr>
          <p:cNvPr id="4107" name="Rectangle 11"/>
          <p:cNvSpPr>
            <a:spLocks noGrp="1" noChangeArrowheads="1"/>
          </p:cNvSpPr>
          <p:nvPr>
            <p:ph type="ctrTitle"/>
          </p:nvPr>
        </p:nvSpPr>
        <p:spPr>
          <a:xfrm>
            <a:off x="491067" y="533400"/>
            <a:ext cx="8147776" cy="2409061"/>
          </a:xfrm>
          <a:prstGeom prst="rect">
            <a:avLst/>
          </a:prstGeom>
          <a:noFill/>
        </p:spPr>
        <p:txBody>
          <a:bodyPr anchor="ctr"/>
          <a:lstStyle>
            <a:lvl1pPr algn="l">
              <a:defRPr sz="50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sz="quarter" idx="10"/>
          </p:nvPr>
        </p:nvSpPr>
        <p:spPr>
          <a:xfrm>
            <a:off x="491066" y="3624960"/>
            <a:ext cx="8147777" cy="1181100"/>
          </a:xfrm>
        </p:spPr>
        <p:txBody>
          <a:bodyPr anchor="ctr"/>
          <a:lstStyle>
            <a:lvl1pPr marL="0" indent="0" algn="r">
              <a:buNone/>
              <a:defRPr b="0" i="1">
                <a:solidFill>
                  <a:schemeClr val="bg1"/>
                </a:solidFill>
                <a:latin typeface="Helvetica"/>
                <a:cs typeface="Gill Sans Light"/>
              </a:defRPr>
            </a:lvl1pPr>
          </a:lstStyle>
          <a:p>
            <a:pPr lvl="0"/>
            <a:r>
              <a:rPr lang="en-US" smtClean="0"/>
              <a:t>Click to edit Master text styles</a:t>
            </a:r>
          </a:p>
        </p:txBody>
      </p:sp>
      <p:sp>
        <p:nvSpPr>
          <p:cNvPr id="7" name="Text Placeholder 6"/>
          <p:cNvSpPr>
            <a:spLocks noGrp="1"/>
          </p:cNvSpPr>
          <p:nvPr>
            <p:ph type="body" sz="quarter" idx="11"/>
          </p:nvPr>
        </p:nvSpPr>
        <p:spPr>
          <a:xfrm>
            <a:off x="490538" y="5286882"/>
            <a:ext cx="5483434" cy="1155193"/>
          </a:xfrm>
        </p:spPr>
        <p:txBody>
          <a:bodyPr tIns="91440" bIns="91440" anchor="ctr"/>
          <a:lstStyle>
            <a:lvl1pPr marL="0" indent="0">
              <a:buNone/>
              <a:defRPr b="1" baseline="0"/>
            </a:lvl1pPr>
          </a:lstStyle>
          <a:p>
            <a:pPr lvl="0"/>
            <a:r>
              <a:rPr lang="en-US" smtClean="0"/>
              <a:t>Click to edit Master text styles</a:t>
            </a:r>
          </a:p>
        </p:txBody>
      </p:sp>
      <p:pic>
        <p:nvPicPr>
          <p:cNvPr id="10" name="Picture 7" descr="ICCT_logo_201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77000" y="5105400"/>
            <a:ext cx="21669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38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de by side content and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484" y="1280161"/>
            <a:ext cx="4347189" cy="3275732"/>
          </a:xfrm>
        </p:spPr>
        <p:txBody>
          <a:bodyPr>
            <a:normAutofit/>
          </a:bodyPr>
          <a:lstStyle>
            <a:lvl1pPr>
              <a:defRPr baseline="0"/>
            </a:lvl1pPr>
            <a:lvl2pPr marL="457200" indent="-228600">
              <a:defRPr/>
            </a:lvl2pPr>
            <a:lvl3pPr marL="685800">
              <a:defRPr/>
            </a:lvl3pPr>
            <a:lvl4pPr marL="914400">
              <a:defRPr/>
            </a:lvl4pPr>
            <a:lvl5pPr marL="1143000">
              <a:defRPr/>
            </a:lvl5pPr>
          </a:lstStyle>
          <a:p>
            <a:pPr lvl="0"/>
            <a:r>
              <a:rPr lang="en-US" dirty="0" smtClean="0"/>
              <a:t>Don’t resize the boxes! Fit your images/tables to the box</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9"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10" name="Content Placeholder 2"/>
          <p:cNvSpPr>
            <a:spLocks noGrp="1"/>
          </p:cNvSpPr>
          <p:nvPr>
            <p:ph idx="11"/>
          </p:nvPr>
        </p:nvSpPr>
        <p:spPr>
          <a:xfrm>
            <a:off x="4572001" y="1280161"/>
            <a:ext cx="4343400" cy="3275732"/>
          </a:xfrm>
        </p:spPr>
        <p:txBody>
          <a:bodyPr>
            <a:normAutofit/>
          </a:bodyPr>
          <a:lstStyle>
            <a:lvl2pPr marL="457200" indent="-228600">
              <a:defRPr/>
            </a:lvl2pPr>
            <a:lvl3pPr marL="685800">
              <a:defRPr/>
            </a:lvl3pPr>
            <a:lvl4pPr marL="914400">
              <a:defRPr/>
            </a:lvl4pPr>
            <a:lvl5pPr marL="1143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2" hasCustomPrompt="1"/>
          </p:nvPr>
        </p:nvSpPr>
        <p:spPr>
          <a:xfrm>
            <a:off x="200484" y="4555892"/>
            <a:ext cx="8714917" cy="1692507"/>
          </a:xfrm>
        </p:spPr>
        <p:txBody>
          <a:bodyPr>
            <a:normAutofit/>
          </a:bodyPr>
          <a:lstStyle>
            <a:lvl1pPr>
              <a:defRPr sz="2400"/>
            </a:lvl1pPr>
            <a:lvl2pPr marL="457200" indent="-228600">
              <a:defRPr sz="2000"/>
            </a:lvl2pPr>
            <a:lvl3pPr marL="685800">
              <a:defRPr sz="1800"/>
            </a:lvl3pPr>
            <a:lvl4pPr marL="914400">
              <a:defRPr sz="1600"/>
            </a:lvl4pPr>
            <a:lvl5pPr marL="1143000">
              <a:defRPr sz="1600"/>
            </a:lvl5pPr>
          </a:lstStyle>
          <a:p>
            <a:pPr lvl="0"/>
            <a:r>
              <a:rPr lang="en-US" dirty="0" smtClean="0"/>
              <a:t>This would be handy for two images/tables with some caption text underneath</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16461865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de content and caption">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7"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6" name="Rectangle 3"/>
          <p:cNvSpPr>
            <a:spLocks noGrp="1" noChangeArrowheads="1"/>
          </p:cNvSpPr>
          <p:nvPr>
            <p:ph idx="1" hasCustomPrompt="1"/>
          </p:nvPr>
        </p:nvSpPr>
        <p:spPr bwMode="auto">
          <a:xfrm>
            <a:off x="200485" y="1280161"/>
            <a:ext cx="8714916" cy="3565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defRPr baseline="0"/>
            </a:lvl1pPr>
          </a:lstStyle>
          <a:p>
            <a:pPr lvl="0"/>
            <a:r>
              <a:rPr lang="en-US" dirty="0" smtClean="0"/>
              <a:t>This is good for a wide angle image, maybe a panoramic photo or a flowchart, or a table with several columns</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idx="11" hasCustomPrompt="1"/>
          </p:nvPr>
        </p:nvSpPr>
        <p:spPr bwMode="auto">
          <a:xfrm>
            <a:off x="200485" y="4845814"/>
            <a:ext cx="8714916" cy="140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2400" baseline="0"/>
            </a:lvl1pPr>
            <a:lvl2pPr>
              <a:defRPr sz="2000"/>
            </a:lvl2pPr>
            <a:lvl3pPr>
              <a:defRPr sz="1800"/>
            </a:lvl3pPr>
            <a:lvl4pPr>
              <a:defRPr sz="1600"/>
            </a:lvl4pPr>
            <a:lvl5pPr>
              <a:defRPr sz="1600"/>
            </a:lvl5pPr>
          </a:lstStyle>
          <a:p>
            <a:pPr lvl="0"/>
            <a:r>
              <a:rPr lang="en-US" dirty="0" smtClean="0"/>
              <a:t>You can explain the above thing down here. Don’t forget not to resize the boxes though</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24514034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1|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7"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6" name="Rectangle 3"/>
          <p:cNvSpPr>
            <a:spLocks noGrp="1" noChangeArrowheads="1"/>
          </p:cNvSpPr>
          <p:nvPr>
            <p:ph idx="1" hasCustomPrompt="1"/>
          </p:nvPr>
        </p:nvSpPr>
        <p:spPr bwMode="auto">
          <a:xfrm>
            <a:off x="200485" y="1280161"/>
            <a:ext cx="8714916" cy="31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457200" marR="0" indent="-457200" algn="l" defTabSz="914400" rtl="0" eaLnBrk="1" fontAlgn="base" latinLnBrk="0" hangingPunct="1">
              <a:lnSpc>
                <a:spcPct val="100000"/>
              </a:lnSpc>
              <a:spcBef>
                <a:spcPct val="20000"/>
              </a:spcBef>
              <a:spcAft>
                <a:spcPct val="0"/>
              </a:spcAft>
              <a:buClr>
                <a:schemeClr val="accent2"/>
              </a:buClr>
              <a:buSzTx/>
              <a:buFont typeface="Wingdings" charset="0"/>
              <a:buChar char="§"/>
              <a:tabLst/>
              <a:defRPr/>
            </a:lvl1pPr>
          </a:lstStyle>
          <a:p>
            <a:pPr marL="457200" marR="0" lvl="0" indent="-457200" algn="l" defTabSz="914400" rtl="0" eaLnBrk="1" fontAlgn="base" latinLnBrk="0" hangingPunct="1">
              <a:lnSpc>
                <a:spcPct val="100000"/>
              </a:lnSpc>
              <a:spcBef>
                <a:spcPct val="20000"/>
              </a:spcBef>
              <a:spcAft>
                <a:spcPct val="0"/>
              </a:spcAft>
              <a:buClr>
                <a:schemeClr val="accent2"/>
              </a:buClr>
              <a:buSzTx/>
              <a:buFont typeface="Wingdings" charset="0"/>
              <a:buChar char="§"/>
              <a:tabLst/>
              <a:defRPr/>
            </a:pPr>
            <a:r>
              <a:rPr lang="en-US" dirty="0" smtClean="0"/>
              <a:t>This is good for a </a:t>
            </a:r>
            <a:r>
              <a:rPr lang="en-US" i="1" dirty="0" smtClean="0"/>
              <a:t>very </a:t>
            </a:r>
            <a:r>
              <a:rPr lang="en-US" dirty="0" smtClean="0"/>
              <a:t>wide angle image, maybe a panoramic photo or a flowchart, or a table with several columns</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3"/>
          <p:cNvSpPr>
            <a:spLocks noGrp="1" noChangeArrowheads="1"/>
          </p:cNvSpPr>
          <p:nvPr>
            <p:ph idx="11" hasCustomPrompt="1"/>
          </p:nvPr>
        </p:nvSpPr>
        <p:spPr bwMode="auto">
          <a:xfrm>
            <a:off x="200485" y="4473782"/>
            <a:ext cx="8714916" cy="177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defRPr sz="2400"/>
            </a:lvl1pPr>
            <a:lvl2pPr>
              <a:defRPr sz="2000"/>
            </a:lvl2pPr>
            <a:lvl3pPr>
              <a:defRPr sz="1800"/>
            </a:lvl3pPr>
            <a:lvl4pPr>
              <a:defRPr sz="1600"/>
            </a:lvl4pPr>
            <a:lvl5pPr>
              <a:defRPr sz="1600"/>
            </a:lvl5pPr>
          </a:lstStyle>
          <a:p>
            <a:pPr lvl="0"/>
            <a:r>
              <a:rPr lang="en-US" dirty="0" smtClean="0"/>
              <a:t>You can explain the above thing down here. Don’t forget not to resize the boxes though</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242016489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3" name="Picture 5" descr="ppt grid 70.png"/>
          <p:cNvPicPr>
            <a:picLocks noChangeAspect="1"/>
          </p:cNvPicPr>
          <p:nvPr/>
        </p:nvPicPr>
        <p:blipFill>
          <a:blip r:embed="rId2">
            <a:extLst>
              <a:ext uri="{28A0092B-C50C-407E-A947-70E740481C1C}">
                <a14:useLocalDpi xmlns:a14="http://schemas.microsoft.com/office/drawing/2010/main" val="0"/>
              </a:ext>
            </a:extLst>
          </a:blip>
          <a:srcRect b="8112"/>
          <a:stretch>
            <a:fillRect/>
          </a:stretch>
        </p:blipFill>
        <p:spPr bwMode="auto">
          <a:xfrm>
            <a:off x="0" y="0"/>
            <a:ext cx="9144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0" y="2436813"/>
            <a:ext cx="9144000" cy="1976437"/>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400">
              <a:latin typeface="Arial" charset="0"/>
            </a:endParaRPr>
          </a:p>
        </p:txBody>
      </p:sp>
      <p:sp>
        <p:nvSpPr>
          <p:cNvPr id="5" name="TextBox 8"/>
          <p:cNvSpPr txBox="1">
            <a:spLocks noChangeArrowheads="1"/>
          </p:cNvSpPr>
          <p:nvPr/>
        </p:nvSpPr>
        <p:spPr bwMode="auto">
          <a:xfrm>
            <a:off x="820738" y="8969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endParaRPr lang="en-US" smtClean="0"/>
          </a:p>
        </p:txBody>
      </p:sp>
      <p:sp>
        <p:nvSpPr>
          <p:cNvPr id="6" name="TextBox 9"/>
          <p:cNvSpPr txBox="1">
            <a:spLocks noChangeArrowheads="1"/>
          </p:cNvSpPr>
          <p:nvPr/>
        </p:nvSpPr>
        <p:spPr bwMode="auto">
          <a:xfrm>
            <a:off x="482600" y="914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endParaRPr lang="en-US" smtClean="0"/>
          </a:p>
        </p:txBody>
      </p:sp>
      <p:sp>
        <p:nvSpPr>
          <p:cNvPr id="8" name="Slide Number Placeholder 3"/>
          <p:cNvSpPr>
            <a:spLocks noGrp="1"/>
          </p:cNvSpPr>
          <p:nvPr>
            <p:ph type="sldNum" sz="quarter" idx="10"/>
          </p:nvPr>
        </p:nvSpPr>
        <p:spPr/>
        <p:txBody>
          <a:bodyPr/>
          <a:lstStyle>
            <a:lvl1pPr>
              <a:defRPr/>
            </a:lvl1pPr>
          </a:lstStyle>
          <a:p>
            <a:r>
              <a:rPr lang="en-US" dirty="0" smtClean="0"/>
              <a:t>Slide </a:t>
            </a:r>
            <a:fld id="{4B56B99C-AB85-4590-91AE-E5FFE05CF6FD}" type="slidenum">
              <a:rPr lang="en-US" smtClean="0"/>
              <a:pPr/>
              <a:t>‹#›</a:t>
            </a:fld>
            <a:endParaRPr lang="en-US" dirty="0"/>
          </a:p>
        </p:txBody>
      </p:sp>
      <p:sp>
        <p:nvSpPr>
          <p:cNvPr id="13" name="Title 12"/>
          <p:cNvSpPr>
            <a:spLocks noGrp="1"/>
          </p:cNvSpPr>
          <p:nvPr>
            <p:ph type="title" hasCustomPrompt="1"/>
          </p:nvPr>
        </p:nvSpPr>
        <p:spPr>
          <a:xfrm>
            <a:off x="174310" y="2851279"/>
            <a:ext cx="8741090" cy="1143000"/>
          </a:xfrm>
        </p:spPr>
        <p:txBody>
          <a:bodyPr/>
          <a:lstStyle>
            <a:lvl1pPr algn="ctr">
              <a:defRPr>
                <a:solidFill>
                  <a:schemeClr val="bg1"/>
                </a:solidFill>
              </a:defRPr>
            </a:lvl1pPr>
          </a:lstStyle>
          <a:p>
            <a:r>
              <a:rPr lang="en-US" dirty="0" smtClean="0"/>
              <a:t>This is to divide sections of a presentation. Often, you won’t need these. </a:t>
            </a:r>
            <a:endParaRPr lang="en-US" dirty="0"/>
          </a:p>
        </p:txBody>
      </p:sp>
    </p:spTree>
    <p:extLst>
      <p:ext uri="{BB962C8B-B14F-4D97-AF65-F5344CB8AC3E}">
        <p14:creationId xmlns:p14="http://schemas.microsoft.com/office/powerpoint/2010/main" val="231961013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and Subsection">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820738" y="8969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endParaRPr lang="en-US" smtClean="0"/>
          </a:p>
        </p:txBody>
      </p:sp>
      <p:sp>
        <p:nvSpPr>
          <p:cNvPr id="5" name="TextBox 7"/>
          <p:cNvSpPr txBox="1">
            <a:spLocks noChangeArrowheads="1"/>
          </p:cNvSpPr>
          <p:nvPr/>
        </p:nvSpPr>
        <p:spPr bwMode="auto">
          <a:xfrm>
            <a:off x="482600" y="914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endParaRPr lang="en-US" smtClean="0"/>
          </a:p>
        </p:txBody>
      </p:sp>
      <p:cxnSp>
        <p:nvCxnSpPr>
          <p:cNvPr id="6" name="Straight Connector 8"/>
          <p:cNvCxnSpPr>
            <a:cxnSpLocks noChangeShapeType="1"/>
          </p:cNvCxnSpPr>
          <p:nvPr/>
        </p:nvCxnSpPr>
        <p:spPr bwMode="auto">
          <a:xfrm>
            <a:off x="4808538" y="2454275"/>
            <a:ext cx="0" cy="1641475"/>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7" name="Rectangle 2"/>
          <p:cNvSpPr>
            <a:spLocks noGrp="1" noChangeArrowheads="1"/>
          </p:cNvSpPr>
          <p:nvPr>
            <p:ph type="title" hasCustomPrompt="1"/>
          </p:nvPr>
        </p:nvSpPr>
        <p:spPr>
          <a:xfrm>
            <a:off x="482599" y="2454275"/>
            <a:ext cx="4140209" cy="1641475"/>
          </a:xfrm>
          <a:prstGeom prst="rect">
            <a:avLst/>
          </a:prstGeom>
        </p:spPr>
        <p:txBody>
          <a:bodyPr anchor="ctr">
            <a:normAutofit/>
          </a:bodyPr>
          <a:lstStyle>
            <a:lvl1pPr algn="r">
              <a:defRPr sz="3600" b="0" baseline="0"/>
            </a:lvl1pPr>
          </a:lstStyle>
          <a:p>
            <a:r>
              <a:rPr lang="en-US" dirty="0" smtClean="0"/>
              <a:t>Alternative section divider</a:t>
            </a:r>
            <a:endParaRPr lang="en-US" dirty="0"/>
          </a:p>
        </p:txBody>
      </p:sp>
      <p:sp>
        <p:nvSpPr>
          <p:cNvPr id="8" name="Rectangle 3"/>
          <p:cNvSpPr>
            <a:spLocks noGrp="1" noChangeArrowheads="1"/>
          </p:cNvSpPr>
          <p:nvPr>
            <p:ph type="body" idx="1" hasCustomPrompt="1"/>
          </p:nvPr>
        </p:nvSpPr>
        <p:spPr>
          <a:xfrm>
            <a:off x="5018097" y="2454275"/>
            <a:ext cx="3654829" cy="1641475"/>
          </a:xfrm>
          <a:prstGeom prst="rect">
            <a:avLst/>
          </a:prstGeom>
          <a:ln>
            <a:noFill/>
          </a:ln>
        </p:spPr>
        <p:txBody>
          <a:bodyPr anchor="ctr">
            <a:normAutofit/>
          </a:bodyPr>
          <a:lstStyle>
            <a:lvl1pPr marL="0" indent="0">
              <a:buNone/>
              <a:defRPr sz="2400" b="1" kern="0" spc="0" baseline="0"/>
            </a:lvl1pPr>
          </a:lstStyle>
          <a:p>
            <a:pPr lvl="0"/>
            <a:r>
              <a:rPr lang="en-US" dirty="0" smtClean="0"/>
              <a:t>This one gives you a subsection too. Only for long presentations</a:t>
            </a:r>
          </a:p>
        </p:txBody>
      </p:sp>
      <p:sp>
        <p:nvSpPr>
          <p:cNvPr id="9" name="Slide Number Placeholder 3"/>
          <p:cNvSpPr>
            <a:spLocks noGrp="1"/>
          </p:cNvSpPr>
          <p:nvPr>
            <p:ph type="sldNum" sz="quarter" idx="10"/>
          </p:nvPr>
        </p:nvSpPr>
        <p:spPr/>
        <p:txBody>
          <a:bodyPr/>
          <a:lstStyle>
            <a:lvl1pPr>
              <a:defRPr/>
            </a:lvl1pPr>
          </a:lstStyle>
          <a:p>
            <a:r>
              <a:rPr lang="en-US" dirty="0" smtClean="0"/>
              <a:t>Slide </a:t>
            </a:r>
            <a:fld id="{4B56B99C-AB85-4590-91AE-E5FFE05CF6FD}" type="slidenum">
              <a:rPr lang="en-US" smtClean="0"/>
              <a:pPr/>
              <a:t>‹#›</a:t>
            </a:fld>
            <a:endParaRPr lang="en-US" dirty="0"/>
          </a:p>
        </p:txBody>
      </p:sp>
    </p:spTree>
    <p:extLst>
      <p:ext uri="{BB962C8B-B14F-4D97-AF65-F5344CB8AC3E}">
        <p14:creationId xmlns:p14="http://schemas.microsoft.com/office/powerpoint/2010/main" val="352469796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599"/>
            <a:ext cx="5486400" cy="950105"/>
          </a:xfrm>
          <a:prstGeom prst="rect">
            <a:avLst/>
          </a:prstGeom>
        </p:spPr>
        <p:txBody>
          <a:bodyPr/>
          <a:lstStyle>
            <a:lvl1pPr algn="l">
              <a:defRPr sz="2000" b="0" baseline="0">
                <a:latin typeface="Helvetica"/>
                <a:cs typeface="Helvetica"/>
              </a:defRPr>
            </a:lvl1pPr>
          </a:lstStyle>
          <a:p>
            <a:r>
              <a:rPr lang="en-US" dirty="0" smtClean="0"/>
              <a:t>Here’s the caption</a:t>
            </a:r>
            <a:endParaRPr lang="en-US" dirty="0"/>
          </a:p>
        </p:txBody>
      </p:sp>
      <p:sp>
        <p:nvSpPr>
          <p:cNvPr id="3" name="Picture Placeholder 2"/>
          <p:cNvSpPr>
            <a:spLocks noGrp="1"/>
          </p:cNvSpPr>
          <p:nvPr>
            <p:ph type="pic" idx="1" hasCustomPrompt="1"/>
          </p:nvPr>
        </p:nvSpPr>
        <p:spPr>
          <a:xfrm>
            <a:off x="1792288" y="612775"/>
            <a:ext cx="5486400" cy="4114800"/>
          </a:xfrm>
          <a:prstGeom prst="rect">
            <a:avLst/>
          </a:prstGeom>
        </p:spPr>
        <p:txBody>
          <a:bodyPr>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I’m not really sure you’ll want this very often, but it might be good if you want a single image with a short caption and source</a:t>
            </a:r>
          </a:p>
        </p:txBody>
      </p:sp>
      <p:sp>
        <p:nvSpPr>
          <p:cNvPr id="4" name="Text Placeholder 3"/>
          <p:cNvSpPr>
            <a:spLocks noGrp="1"/>
          </p:cNvSpPr>
          <p:nvPr>
            <p:ph type="body" sz="half" idx="2" hasCustomPrompt="1"/>
          </p:nvPr>
        </p:nvSpPr>
        <p:spPr>
          <a:xfrm>
            <a:off x="1792288" y="5833300"/>
            <a:ext cx="5486400" cy="338899"/>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Maybe an attribution or note down here</a:t>
            </a:r>
          </a:p>
        </p:txBody>
      </p:sp>
      <p:sp>
        <p:nvSpPr>
          <p:cNvPr id="5" name="Rectangle 6"/>
          <p:cNvSpPr>
            <a:spLocks noGrp="1" noChangeArrowheads="1"/>
          </p:cNvSpPr>
          <p:nvPr>
            <p:ph type="sldNum" sz="quarter" idx="10"/>
          </p:nvPr>
        </p:nvSpPr>
        <p:spPr>
          <a:ln/>
        </p:spPr>
        <p:txBody>
          <a:bodyPr/>
          <a:lstStyle>
            <a:lvl1pPr>
              <a:defRPr/>
            </a:lvl1pPr>
          </a:lstStyle>
          <a:p>
            <a:r>
              <a:rPr lang="en-US" smtClean="0"/>
              <a:t>Slide </a:t>
            </a:r>
            <a:fld id="{5A846592-CE77-4C76-9776-24B190505975}" type="slidenum">
              <a:rPr lang="en-US" smtClean="0"/>
              <a:pPr/>
              <a:t>‹#›</a:t>
            </a:fld>
            <a:endParaRPr lang="en-US">
              <a:solidFill>
                <a:schemeClr val="tx1"/>
              </a:solidFill>
            </a:endParaRPr>
          </a:p>
        </p:txBody>
      </p:sp>
    </p:spTree>
    <p:extLst>
      <p:ext uri="{BB962C8B-B14F-4D97-AF65-F5344CB8AC3E}">
        <p14:creationId xmlns:p14="http://schemas.microsoft.com/office/powerpoint/2010/main" val="626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pic>
        <p:nvPicPr>
          <p:cNvPr id="3" name="Picture 5" descr="ppt grid 70.png"/>
          <p:cNvPicPr>
            <a:picLocks noChangeAspect="1"/>
          </p:cNvPicPr>
          <p:nvPr/>
        </p:nvPicPr>
        <p:blipFill>
          <a:blip r:embed="rId2">
            <a:extLst>
              <a:ext uri="{28A0092B-C50C-407E-A947-70E740481C1C}">
                <a14:useLocalDpi xmlns:a14="http://schemas.microsoft.com/office/drawing/2010/main" val="0"/>
              </a:ext>
            </a:extLst>
          </a:blip>
          <a:srcRect b="8112"/>
          <a:stretch>
            <a:fillRect/>
          </a:stretch>
        </p:blipFill>
        <p:spPr bwMode="auto">
          <a:xfrm>
            <a:off x="0" y="0"/>
            <a:ext cx="91440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p:cNvSpPr>
            <a:spLocks noChangeArrowheads="1"/>
          </p:cNvSpPr>
          <p:nvPr/>
        </p:nvSpPr>
        <p:spPr bwMode="auto">
          <a:xfrm>
            <a:off x="0" y="1266825"/>
            <a:ext cx="9144000" cy="43307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sz="2400">
              <a:latin typeface="Arial" charset="0"/>
            </a:endParaRPr>
          </a:p>
        </p:txBody>
      </p:sp>
      <p:sp>
        <p:nvSpPr>
          <p:cNvPr id="5" name="TextBox 8"/>
          <p:cNvSpPr txBox="1">
            <a:spLocks noChangeArrowheads="1"/>
          </p:cNvSpPr>
          <p:nvPr/>
        </p:nvSpPr>
        <p:spPr bwMode="auto">
          <a:xfrm>
            <a:off x="820738" y="8969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endParaRPr lang="en-US" smtClean="0"/>
          </a:p>
        </p:txBody>
      </p:sp>
      <p:sp>
        <p:nvSpPr>
          <p:cNvPr id="6" name="TextBox 9"/>
          <p:cNvSpPr txBox="1">
            <a:spLocks noChangeArrowheads="1"/>
          </p:cNvSpPr>
          <p:nvPr/>
        </p:nvSpPr>
        <p:spPr bwMode="auto">
          <a:xfrm>
            <a:off x="482600" y="914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elvetica" charset="0"/>
                <a:ea typeface="ＭＳ Ｐゴシック" charset="0"/>
                <a:cs typeface="ＭＳ Ｐゴシック" charset="0"/>
              </a:defRPr>
            </a:lvl1pPr>
            <a:lvl2pPr marL="742950" indent="-285750">
              <a:defRPr>
                <a:solidFill>
                  <a:schemeClr val="tx1"/>
                </a:solidFill>
                <a:latin typeface="Helvetica" charset="0"/>
                <a:ea typeface="ＭＳ Ｐゴシック" charset="0"/>
              </a:defRPr>
            </a:lvl2pPr>
            <a:lvl3pPr marL="1143000" indent="-228600">
              <a:defRPr>
                <a:solidFill>
                  <a:schemeClr val="tx1"/>
                </a:solidFill>
                <a:latin typeface="Helvetica" charset="0"/>
                <a:ea typeface="ＭＳ Ｐゴシック" charset="0"/>
              </a:defRPr>
            </a:lvl3pPr>
            <a:lvl4pPr marL="1600200" indent="-228600">
              <a:defRPr>
                <a:solidFill>
                  <a:schemeClr val="tx1"/>
                </a:solidFill>
                <a:latin typeface="Helvetica" charset="0"/>
                <a:ea typeface="ＭＳ Ｐゴシック" charset="0"/>
              </a:defRPr>
            </a:lvl4pPr>
            <a:lvl5pPr marL="2057400" indent="-228600">
              <a:defRPr>
                <a:solidFill>
                  <a:schemeClr val="tx1"/>
                </a:solidFill>
                <a:latin typeface="Helvetica" charset="0"/>
                <a:ea typeface="ＭＳ Ｐゴシック" charset="0"/>
              </a:defRPr>
            </a:lvl5pPr>
            <a:lvl6pPr marL="2514600" indent="-228600" fontAlgn="base">
              <a:spcBef>
                <a:spcPct val="0"/>
              </a:spcBef>
              <a:spcAft>
                <a:spcPct val="0"/>
              </a:spcAft>
              <a:defRPr>
                <a:solidFill>
                  <a:schemeClr val="tx1"/>
                </a:solidFill>
                <a:latin typeface="Helvetica" charset="0"/>
                <a:ea typeface="ＭＳ Ｐゴシック" charset="0"/>
              </a:defRPr>
            </a:lvl6pPr>
            <a:lvl7pPr marL="2971800" indent="-228600" fontAlgn="base">
              <a:spcBef>
                <a:spcPct val="0"/>
              </a:spcBef>
              <a:spcAft>
                <a:spcPct val="0"/>
              </a:spcAft>
              <a:defRPr>
                <a:solidFill>
                  <a:schemeClr val="tx1"/>
                </a:solidFill>
                <a:latin typeface="Helvetica" charset="0"/>
                <a:ea typeface="ＭＳ Ｐゴシック" charset="0"/>
              </a:defRPr>
            </a:lvl7pPr>
            <a:lvl8pPr marL="3429000" indent="-228600" fontAlgn="base">
              <a:spcBef>
                <a:spcPct val="0"/>
              </a:spcBef>
              <a:spcAft>
                <a:spcPct val="0"/>
              </a:spcAft>
              <a:defRPr>
                <a:solidFill>
                  <a:schemeClr val="tx1"/>
                </a:solidFill>
                <a:latin typeface="Helvetica" charset="0"/>
                <a:ea typeface="ＭＳ Ｐゴシック" charset="0"/>
              </a:defRPr>
            </a:lvl8pPr>
            <a:lvl9pPr marL="3886200" indent="-228600" fontAlgn="base">
              <a:spcBef>
                <a:spcPct val="0"/>
              </a:spcBef>
              <a:spcAft>
                <a:spcPct val="0"/>
              </a:spcAft>
              <a:defRPr>
                <a:solidFill>
                  <a:schemeClr val="tx1"/>
                </a:solidFill>
                <a:latin typeface="Helvetica" charset="0"/>
                <a:ea typeface="ＭＳ Ｐゴシック" charset="0"/>
              </a:defRPr>
            </a:lvl9pPr>
          </a:lstStyle>
          <a:p>
            <a:pPr>
              <a:defRPr/>
            </a:pPr>
            <a:endParaRPr lang="en-US" smtClean="0"/>
          </a:p>
        </p:txBody>
      </p:sp>
      <p:sp>
        <p:nvSpPr>
          <p:cNvPr id="8" name="Slide Number Placeholder 3"/>
          <p:cNvSpPr>
            <a:spLocks noGrp="1"/>
          </p:cNvSpPr>
          <p:nvPr>
            <p:ph type="sldNum" sz="quarter" idx="10"/>
          </p:nvPr>
        </p:nvSpPr>
        <p:spPr/>
        <p:txBody>
          <a:bodyPr/>
          <a:lstStyle>
            <a:lvl1pPr>
              <a:defRPr/>
            </a:lvl1pPr>
          </a:lstStyle>
          <a:p>
            <a:r>
              <a:rPr lang="en-US" dirty="0" smtClean="0"/>
              <a:t>Slide </a:t>
            </a:r>
            <a:fld id="{4B56B99C-AB85-4590-91AE-E5FFE05CF6FD}" type="slidenum">
              <a:rPr lang="en-US" smtClean="0"/>
              <a:pPr/>
              <a:t>‹#›</a:t>
            </a:fld>
            <a:endParaRPr lang="en-US" dirty="0"/>
          </a:p>
        </p:txBody>
      </p:sp>
      <p:sp>
        <p:nvSpPr>
          <p:cNvPr id="2" name="Title 1"/>
          <p:cNvSpPr>
            <a:spLocks noGrp="1"/>
          </p:cNvSpPr>
          <p:nvPr>
            <p:ph type="title" hasCustomPrompt="1"/>
          </p:nvPr>
        </p:nvSpPr>
        <p:spPr>
          <a:xfrm>
            <a:off x="227076" y="1493683"/>
            <a:ext cx="8688324" cy="3872442"/>
          </a:xfrm>
        </p:spPr>
        <p:txBody>
          <a:bodyPr/>
          <a:lstStyle>
            <a:lvl1pPr indent="0" algn="ctr">
              <a:lnSpc>
                <a:spcPct val="150000"/>
              </a:lnSpc>
              <a:defRPr baseline="0">
                <a:solidFill>
                  <a:srgbClr val="FFFFFF"/>
                </a:solidFill>
              </a:defRPr>
            </a:lvl1pPr>
          </a:lstStyle>
          <a:p>
            <a:r>
              <a:rPr lang="en-US" dirty="0" smtClean="0"/>
              <a:t>This is for the last slide. You probably want to say “thanks” and give people your email address, and maybe the ICCT website (or a specific program page?). </a:t>
            </a:r>
            <a:br>
              <a:rPr lang="en-US" dirty="0" smtClean="0"/>
            </a:br>
            <a:r>
              <a:rPr lang="en-US" dirty="0" smtClean="0"/>
              <a:t>Try not to go over the top. </a:t>
            </a:r>
            <a:endParaRPr lang="en-US" dirty="0"/>
          </a:p>
        </p:txBody>
      </p:sp>
    </p:spTree>
    <p:extLst>
      <p:ext uri="{BB962C8B-B14F-4D97-AF65-F5344CB8AC3E}">
        <p14:creationId xmlns:p14="http://schemas.microsoft.com/office/powerpoint/2010/main" val="82967513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0" name="Shape 10"/>
          <p:cNvSpPr>
            <a:spLocks noGrp="1"/>
          </p:cNvSpPr>
          <p:nvPr>
            <p:ph type="title"/>
          </p:nvPr>
        </p:nvSpPr>
        <p:spPr>
          <a:xfrm>
            <a:off x="491067" y="271619"/>
            <a:ext cx="8147777" cy="2932623"/>
          </a:xfrm>
          <a:prstGeom prst="rect">
            <a:avLst/>
          </a:prstGeom>
        </p:spPr>
        <p:txBody>
          <a:bodyPr lIns="45719" tIns="45719" rIns="45719" bIns="45719"/>
          <a:lstStyle>
            <a:lvl1pPr>
              <a:defRPr sz="5000">
                <a:solidFill>
                  <a:srgbClr val="FFFFFF"/>
                </a:solidFill>
              </a:defRPr>
            </a:lvl1pPr>
          </a:lstStyle>
          <a:p>
            <a:pPr lvl="0">
              <a:defRPr sz="1800">
                <a:solidFill>
                  <a:srgbClr val="000000"/>
                </a:solidFill>
              </a:defRPr>
            </a:pPr>
            <a:r>
              <a:rPr lang="en-US" sz="5000">
                <a:solidFill>
                  <a:srgbClr val="FFFFFF"/>
                </a:solidFill>
              </a:rPr>
              <a:t>Click to edit Master title style</a:t>
            </a:r>
            <a:endParaRPr sz="5000">
              <a:solidFill>
                <a:srgbClr val="FFFFFF"/>
              </a:solidFill>
            </a:endParaRPr>
          </a:p>
        </p:txBody>
      </p:sp>
      <p:sp>
        <p:nvSpPr>
          <p:cNvPr id="13" name="Shape 13"/>
          <p:cNvSpPr>
            <a:spLocks noGrp="1"/>
          </p:cNvSpPr>
          <p:nvPr>
            <p:ph type="body" idx="1"/>
          </p:nvPr>
        </p:nvSpPr>
        <p:spPr>
          <a:xfrm>
            <a:off x="491066" y="3204241"/>
            <a:ext cx="8147778" cy="2022538"/>
          </a:xfrm>
          <a:prstGeom prst="rect">
            <a:avLst/>
          </a:prstGeom>
        </p:spPr>
        <p:txBody>
          <a:bodyPr lIns="45719" tIns="45719" rIns="45719" bIns="45719" anchor="ctr"/>
          <a:lstStyle>
            <a:lvl1pPr marL="0" indent="0" algn="r">
              <a:buClrTx/>
              <a:buSzTx/>
              <a:buFontTx/>
              <a:buNone/>
              <a:defRPr i="1">
                <a:solidFill>
                  <a:srgbClr val="FFFFFF"/>
                </a:solidFill>
              </a:defRPr>
            </a:lvl1pPr>
            <a:lvl2pPr algn="r">
              <a:buClrTx/>
              <a:buFontTx/>
              <a:defRPr i="1">
                <a:solidFill>
                  <a:srgbClr val="FFFFFF"/>
                </a:solidFill>
              </a:defRPr>
            </a:lvl2pPr>
            <a:lvl3pPr algn="r">
              <a:buClrTx/>
              <a:buFontTx/>
              <a:defRPr i="1">
                <a:solidFill>
                  <a:srgbClr val="FFFFFF"/>
                </a:solidFill>
              </a:defRPr>
            </a:lvl3pPr>
            <a:lvl4pPr algn="r">
              <a:buClrTx/>
              <a:buFontTx/>
              <a:defRPr i="1">
                <a:solidFill>
                  <a:srgbClr val="FFFFFF"/>
                </a:solidFill>
              </a:defRPr>
            </a:lvl4pPr>
            <a:lvl5pPr algn="r">
              <a:buClrTx/>
              <a:buFontTx/>
              <a:defRPr i="1">
                <a:solidFill>
                  <a:srgbClr val="FFFFFF"/>
                </a:solidFill>
              </a:defRPr>
            </a:lvl5pPr>
          </a:lstStyle>
          <a:p>
            <a:pPr lvl="0">
              <a:defRPr sz="1800" i="0">
                <a:solidFill>
                  <a:srgbClr val="000000"/>
                </a:solidFill>
              </a:defRPr>
            </a:pPr>
            <a:r>
              <a:rPr lang="en-US" sz="3200" i="1">
                <a:solidFill>
                  <a:srgbClr val="FFFFFF"/>
                </a:solidFill>
              </a:rPr>
              <a:t>Click to edit Master text styles</a:t>
            </a:r>
          </a:p>
          <a:p>
            <a:pPr lvl="1">
              <a:defRPr sz="1800" i="0">
                <a:solidFill>
                  <a:srgbClr val="000000"/>
                </a:solidFill>
              </a:defRPr>
            </a:pPr>
            <a:r>
              <a:rPr lang="en-US" sz="3200" i="1">
                <a:solidFill>
                  <a:srgbClr val="FFFFFF"/>
                </a:solidFill>
              </a:rPr>
              <a:t>Second level</a:t>
            </a:r>
          </a:p>
          <a:p>
            <a:pPr lvl="2">
              <a:defRPr sz="1800" i="0">
                <a:solidFill>
                  <a:srgbClr val="000000"/>
                </a:solidFill>
              </a:defRPr>
            </a:pPr>
            <a:r>
              <a:rPr lang="en-US" sz="3200" i="1">
                <a:solidFill>
                  <a:srgbClr val="FFFFFF"/>
                </a:solidFill>
              </a:rPr>
              <a:t>Third level</a:t>
            </a:r>
          </a:p>
          <a:p>
            <a:pPr lvl="3">
              <a:defRPr sz="1800" i="0">
                <a:solidFill>
                  <a:srgbClr val="000000"/>
                </a:solidFill>
              </a:defRPr>
            </a:pPr>
            <a:r>
              <a:rPr lang="en-US" sz="3200" i="1">
                <a:solidFill>
                  <a:srgbClr val="FFFFFF"/>
                </a:solidFill>
              </a:rPr>
              <a:t>Fourth level</a:t>
            </a:r>
          </a:p>
          <a:p>
            <a:pPr lvl="4">
              <a:defRPr sz="1800" i="0">
                <a:solidFill>
                  <a:srgbClr val="000000"/>
                </a:solidFill>
              </a:defRPr>
            </a:pPr>
            <a:r>
              <a:rPr lang="en-US" sz="3200" i="1">
                <a:solidFill>
                  <a:srgbClr val="FFFFFF"/>
                </a:solidFill>
              </a:rPr>
              <a:t>Fifth level</a:t>
            </a:r>
            <a:endParaRPr sz="3200" i="1">
              <a:solidFill>
                <a:srgbClr val="FFFFFF"/>
              </a:solidFill>
            </a:endParaRPr>
          </a:p>
        </p:txBody>
      </p:sp>
    </p:spTree>
  </p:cSld>
  <p:clrMapOvr>
    <a:masterClrMapping/>
  </p:clrMapOvr>
  <p:transition xmlns:p14="http://schemas.microsoft.com/office/powerpoint/2010/main" spd="med"/>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45" name="Shape 45"/>
          <p:cNvSpPr>
            <a:spLocks noGrp="1"/>
          </p:cNvSpPr>
          <p:nvPr>
            <p:ph type="sldNum" sz="quarter" idx="2"/>
          </p:nvPr>
        </p:nvSpPr>
        <p:spPr>
          <a:xfrm>
            <a:off x="7010400" y="6248400"/>
            <a:ext cx="1905000" cy="294640"/>
          </a:xfrm>
          <a:prstGeom prst="rect">
            <a:avLst/>
          </a:prstGeom>
        </p:spPr>
        <p:txBody>
          <a:bodyPr lIns="45719" tIns="45719" rIns="45719" bIns="45719"/>
          <a:lstStyle/>
          <a:p>
            <a:r>
              <a:rPr lang="en-US" smtClean="0"/>
              <a:t>Slide </a:t>
            </a:r>
            <a:fld id="{4A312C5E-415E-44E9-8062-5F549EFC431F}" type="slidenum">
              <a:rPr lang="en-US" smtClean="0"/>
              <a:pPr/>
              <a:t>‹#›</a:t>
            </a:fld>
            <a:endParaRPr lang="en-US">
              <a:solidFill>
                <a:schemeClr val="tx1"/>
              </a:solidFill>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4804"/>
            <a:ext cx="9144000" cy="5483196"/>
          </a:xfrm>
        </p:spPr>
        <p:txBody>
          <a:bodyPr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r>
              <a:rPr lang="en-US" smtClean="0"/>
              <a:t>Slide </a:t>
            </a:r>
            <a:fld id="{CE2DA460-CF66-4509-B6CE-14F6442EA973}" type="slidenum">
              <a:rPr lang="en-US" smtClean="0"/>
              <a:pPr/>
              <a:t>‹#›</a:t>
            </a:fld>
            <a:endParaRPr lang="en-US">
              <a:solidFill>
                <a:schemeClr val="tx1"/>
              </a:solidFill>
            </a:endParaRPr>
          </a:p>
        </p:txBody>
      </p:sp>
      <p:cxnSp>
        <p:nvCxnSpPr>
          <p:cNvPr id="7" name="Straight Connector 6"/>
          <p:cNvCxnSpPr/>
          <p:nvPr/>
        </p:nvCxnSpPr>
        <p:spPr bwMode="auto">
          <a:xfrm>
            <a:off x="0" y="1066805"/>
            <a:ext cx="91440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
        <p:nvSpPr>
          <p:cNvPr id="8" name="Rectangle 2"/>
          <p:cNvSpPr>
            <a:spLocks noGrp="1" noChangeArrowheads="1"/>
          </p:cNvSpPr>
          <p:nvPr>
            <p:ph type="title" hasCustomPrompt="1"/>
          </p:nvPr>
        </p:nvSpPr>
        <p:spPr bwMode="auto">
          <a:xfrm>
            <a:off x="0" y="0"/>
            <a:ext cx="8016658" cy="9143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Slide title (can be up to two lines)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7"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8" name="Rectangle 3"/>
          <p:cNvSpPr>
            <a:spLocks noGrp="1" noChangeArrowheads="1"/>
          </p:cNvSpPr>
          <p:nvPr>
            <p:ph idx="1" hasCustomPrompt="1"/>
          </p:nvPr>
        </p:nvSpPr>
        <p:spPr bwMode="auto">
          <a:xfrm>
            <a:off x="201168" y="1280160"/>
            <a:ext cx="8714232" cy="496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defRPr baseline="0"/>
            </a:lvl1pPr>
          </a:lstStyle>
          <a:p>
            <a:pPr lvl="0"/>
            <a:r>
              <a:rPr lang="en-US" dirty="0" smtClean="0"/>
              <a:t>This should be the standard slide layout. Do not change the size of the text box. If you want to show a single image, fit it to this box. If you want a single table, fit it to this box. Do not make your image bigger than this box. Do not make your table bigger than this box. Preferably, they should be exactly the width of this box.</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201168" y="0"/>
            <a:ext cx="8714232" cy="1066800"/>
          </a:xfrm>
        </p:spPr>
        <p:txBody>
          <a:bodyPr/>
          <a:lstStyle>
            <a:lvl1pPr>
              <a:defRPr baseline="0"/>
            </a:lvl1p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284977189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r>
              <a:rPr lang="en-US" smtClean="0"/>
              <a:t>Slide </a:t>
            </a:r>
            <a:fld id="{8803A148-61BB-4376-8299-6945CE52EEED}" type="slidenum">
              <a:rPr lang="en-US" smtClean="0"/>
              <a:pPr/>
              <a:t>‹#›</a:t>
            </a:fld>
            <a:endParaRPr lang="en-US">
              <a:solidFill>
                <a:schemeClr val="tx1"/>
              </a:solidFill>
            </a:endParaRPr>
          </a:p>
        </p:txBody>
      </p:sp>
      <p:cxnSp>
        <p:nvCxnSpPr>
          <p:cNvPr id="7" name="Straight Connector 6"/>
          <p:cNvCxnSpPr/>
          <p:nvPr/>
        </p:nvCxnSpPr>
        <p:spPr bwMode="auto">
          <a:xfrm>
            <a:off x="685800" y="1066805"/>
            <a:ext cx="77724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cxnSp>
        <p:nvCxnSpPr>
          <p:cNvPr id="6" name="Straight Connector 5"/>
          <p:cNvCxnSpPr/>
          <p:nvPr userDrawn="1"/>
        </p:nvCxnSpPr>
        <p:spPr bwMode="auto">
          <a:xfrm>
            <a:off x="0" y="1066805"/>
            <a:ext cx="91440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
        <p:nvSpPr>
          <p:cNvPr id="8" name="Title 1"/>
          <p:cNvSpPr>
            <a:spLocks noGrp="1"/>
          </p:cNvSpPr>
          <p:nvPr>
            <p:ph type="title" hasCustomPrompt="1"/>
          </p:nvPr>
        </p:nvSpPr>
        <p:spPr>
          <a:xfrm>
            <a:off x="0" y="0"/>
            <a:ext cx="8005005" cy="1066805"/>
          </a:xfrm>
        </p:spPr>
        <p:txBody>
          <a:bodyPr anchor="ctr" anchorCtr="0"/>
          <a:lstStyle/>
          <a:p>
            <a:r>
              <a:rPr lang="en-US" dirty="0" smtClean="0"/>
              <a:t>Slide title (can be up to two lines)</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Line Title + Content">
    <p:spTree>
      <p:nvGrpSpPr>
        <p:cNvPr id="1" name=""/>
        <p:cNvGrpSpPr/>
        <p:nvPr/>
      </p:nvGrpSpPr>
      <p:grpSpPr>
        <a:xfrm>
          <a:off x="0" y="0"/>
          <a:ext cx="0" cy="0"/>
          <a:chOff x="0" y="0"/>
          <a:chExt cx="0" cy="0"/>
        </a:xfrm>
      </p:grpSpPr>
      <p:sp>
        <p:nvSpPr>
          <p:cNvPr id="8" name="Rectangle 7"/>
          <p:cNvSpPr/>
          <p:nvPr/>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ln>
                <a:noFill/>
              </a:ln>
              <a:solidFill>
                <a:schemeClr val="bg1"/>
              </a:solidFill>
            </a:endParaRPr>
          </a:p>
        </p:txBody>
      </p:sp>
      <p:sp>
        <p:nvSpPr>
          <p:cNvPr id="10" name="Title 1"/>
          <p:cNvSpPr>
            <a:spLocks noGrp="1"/>
          </p:cNvSpPr>
          <p:nvPr>
            <p:ph type="title"/>
          </p:nvPr>
        </p:nvSpPr>
        <p:spPr>
          <a:xfrm>
            <a:off x="457200" y="292452"/>
            <a:ext cx="6629400" cy="384721"/>
          </a:xfrm>
        </p:spPr>
        <p:txBody>
          <a:bodyPr lIns="0" tIns="0" rIns="0" bIns="0" anchor="ctr"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371599"/>
            <a:ext cx="8229600" cy="1452705"/>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1"/>
            <a:ext cx="2133600" cy="365125"/>
          </a:xfrm>
          <a:prstGeom prst="rect">
            <a:avLst/>
          </a:prstGeom>
        </p:spPr>
        <p:txBody>
          <a:bodyPr lIns="64008" tIns="32004" rIns="64008" bIns="32004"/>
          <a:lstStyle>
            <a:lvl1pPr>
              <a:defRPr>
                <a:solidFill>
                  <a:srgbClr val="707276"/>
                </a:solidFill>
              </a:defRPr>
            </a:lvl1pPr>
          </a:lstStyle>
          <a:p>
            <a:fld id="{CC8551B0-319B-3C4A-9D0F-019A227A4027}" type="datetime1">
              <a:rPr lang="en-US" smtClean="0"/>
              <a:t>12/1/16</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lIns="64008" tIns="32004" rIns="64008" bIns="32004"/>
          <a:lstStyle>
            <a:lvl1pPr>
              <a:defRPr>
                <a:solidFill>
                  <a:srgbClr val="707276"/>
                </a:solidFill>
              </a:defRPr>
            </a:lvl1pPr>
          </a:lstStyle>
          <a:p>
            <a:pPr>
              <a:defRPr/>
            </a:pPr>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lvl1pPr>
              <a:defRPr>
                <a:solidFill>
                  <a:srgbClr val="707276"/>
                </a:solidFill>
              </a:defRPr>
            </a:lvl1pPr>
          </a:lstStyle>
          <a:p>
            <a:fld id="{644364AE-2992-4C59-BFC3-95113B746C9A}" type="slidenum">
              <a:rPr lang="en-US" smtClean="0"/>
              <a:t>‹#›</a:t>
            </a:fld>
            <a:endParaRPr lang="en-US"/>
          </a:p>
        </p:txBody>
      </p:sp>
    </p:spTree>
    <p:extLst>
      <p:ext uri="{BB962C8B-B14F-4D97-AF65-F5344CB8AC3E}">
        <p14:creationId xmlns:p14="http://schemas.microsoft.com/office/powerpoint/2010/main" val="705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1|Title and Content">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7"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8" name="Rectangle 3"/>
          <p:cNvSpPr>
            <a:spLocks noGrp="1" noChangeArrowheads="1"/>
          </p:cNvSpPr>
          <p:nvPr>
            <p:ph idx="1" hasCustomPrompt="1"/>
          </p:nvPr>
        </p:nvSpPr>
        <p:spPr bwMode="auto">
          <a:xfrm>
            <a:off x="201168" y="1280160"/>
            <a:ext cx="8714232" cy="440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a:defRPr baseline="0"/>
            </a:lvl1pPr>
          </a:lstStyle>
          <a:p>
            <a:pPr lvl="0"/>
            <a:r>
              <a:rPr lang="en-US" dirty="0" smtClean="0"/>
              <a:t>This should be the standard slide layout. Do not change the size of the text box. If you want to show a single image, fit it to this box. If you want a single table, fit it to this box. Do not make your image bigger than this box. Do not make your table bigger than this box. Preferably, they should be exactly the width of this box.</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201168" y="0"/>
            <a:ext cx="8714232" cy="1066800"/>
          </a:xfrm>
        </p:spPr>
        <p:txBody>
          <a:bodyPr/>
          <a:lstStyle>
            <a:lvl1pPr>
              <a:defRPr baseline="0"/>
            </a:lvl1pPr>
          </a:lstStyle>
          <a:p>
            <a:r>
              <a:rPr lang="en-US" dirty="0" smtClean="0"/>
              <a:t>Title: keep to two lines. You shouldn’t need to manually resize unless your title is too long! </a:t>
            </a:r>
            <a:endParaRPr lang="en-US" dirty="0"/>
          </a:p>
        </p:txBody>
      </p:sp>
      <p:sp>
        <p:nvSpPr>
          <p:cNvPr id="5" name="Text Placeholder 4"/>
          <p:cNvSpPr>
            <a:spLocks noGrp="1"/>
          </p:cNvSpPr>
          <p:nvPr>
            <p:ph type="body" sz="quarter" idx="11" hasCustomPrompt="1"/>
          </p:nvPr>
        </p:nvSpPr>
        <p:spPr>
          <a:xfrm>
            <a:off x="201613" y="5683250"/>
            <a:ext cx="8713787" cy="565150"/>
          </a:xfrm>
        </p:spPr>
        <p:txBody>
          <a:bodyPr/>
          <a:lstStyle>
            <a:lvl1pPr marL="0" indent="0">
              <a:buNone/>
              <a:defRPr sz="1200">
                <a:solidFill>
                  <a:schemeClr val="tx1"/>
                </a:solidFill>
              </a:defRPr>
            </a:lvl1pPr>
          </a:lstStyle>
          <a:p>
            <a:pPr lvl="0"/>
            <a:r>
              <a:rPr lang="en-US"/>
              <a:t>Citation</a:t>
            </a:r>
          </a:p>
        </p:txBody>
      </p:sp>
    </p:spTree>
    <p:extLst>
      <p:ext uri="{BB962C8B-B14F-4D97-AF65-F5344CB8AC3E}">
        <p14:creationId xmlns:p14="http://schemas.microsoft.com/office/powerpoint/2010/main" val="365644969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lvl1pPr>
              <a:defRPr/>
            </a:lvl1pPr>
          </a:lstStyle>
          <a:p>
            <a:r>
              <a:rPr lang="en-US" smtClean="0"/>
              <a:t>Slide </a:t>
            </a:r>
            <a:fld id="{8803A148-61BB-4376-8299-6945CE52EEED}" type="slidenum">
              <a:rPr lang="en-US" smtClean="0"/>
              <a:pPr/>
              <a:t>‹#›</a:t>
            </a:fld>
            <a:endParaRPr lang="en-US">
              <a:solidFill>
                <a:schemeClr val="tx1"/>
              </a:solidFill>
            </a:endParaRPr>
          </a:p>
        </p:txBody>
      </p:sp>
      <p:cxnSp>
        <p:nvCxnSpPr>
          <p:cNvPr id="6"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200485" y="0"/>
            <a:ext cx="8714916" cy="1062419"/>
          </a:xfrm>
        </p:spPr>
        <p:txBody>
          <a:bodyPr/>
          <a:lstStyle>
            <a:lvl1pPr>
              <a:defRPr baseline="0"/>
            </a:lvl1pPr>
          </a:lstStyle>
          <a:p>
            <a:r>
              <a:rPr lang="en-US" dirty="0" smtClean="0"/>
              <a:t>Use this layout only if you really can’t make one of the ‘preplanned’ ones work</a:t>
            </a:r>
            <a:endParaRPr lang="en-US" dirty="0"/>
          </a:p>
        </p:txBody>
      </p:sp>
      <p:cxnSp>
        <p:nvCxnSpPr>
          <p:cNvPr id="5" name="Straight Connector 4"/>
          <p:cNvCxnSpPr/>
          <p:nvPr userDrawn="1"/>
        </p:nvCxnSpPr>
        <p:spPr bwMode="auto">
          <a:xfrm>
            <a:off x="0" y="1066805"/>
            <a:ext cx="9144000"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1788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no divid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sp>
        <p:nvSpPr>
          <p:cNvPr id="3" name="Title 2"/>
          <p:cNvSpPr>
            <a:spLocks noGrp="1"/>
          </p:cNvSpPr>
          <p:nvPr>
            <p:ph type="title" hasCustomPrompt="1"/>
          </p:nvPr>
        </p:nvSpPr>
        <p:spPr/>
        <p:txBody>
          <a:bodyPr/>
          <a:lstStyle>
            <a:lvl1pPr>
              <a:defRPr/>
            </a:lvl1pPr>
          </a:lstStyle>
          <a:p>
            <a:r>
              <a:rPr lang="en-US" dirty="0" smtClean="0"/>
              <a:t>Use this layout if you’re being a bit jazzy with content placement – the exception, not the rule</a:t>
            </a:r>
            <a:endParaRPr lang="en-US" dirty="0"/>
          </a:p>
        </p:txBody>
      </p:sp>
    </p:spTree>
    <p:extLst>
      <p:ext uri="{BB962C8B-B14F-4D97-AF65-F5344CB8AC3E}">
        <p14:creationId xmlns:p14="http://schemas.microsoft.com/office/powerpoint/2010/main" val="1646803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de by sid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484" y="1280161"/>
            <a:ext cx="4347189" cy="4968238"/>
          </a:xfrm>
        </p:spPr>
        <p:txBody>
          <a:bodyPr>
            <a:normAutofit/>
          </a:bodyPr>
          <a:lstStyle>
            <a:lvl1pPr>
              <a:defRPr baseline="0"/>
            </a:lvl1pPr>
            <a:lvl2pPr marL="457200" indent="-228600">
              <a:defRPr/>
            </a:lvl2pPr>
            <a:lvl3pPr marL="685800">
              <a:defRPr/>
            </a:lvl3pPr>
            <a:lvl4pPr marL="914400">
              <a:defRPr/>
            </a:lvl4pPr>
            <a:lvl5pPr marL="1143000">
              <a:defRPr/>
            </a:lvl5pPr>
          </a:lstStyle>
          <a:p>
            <a:pPr lvl="0"/>
            <a:r>
              <a:rPr lang="en-US" dirty="0" smtClean="0"/>
              <a:t>Use this layout for two text columns, or for a text box next to a picture/graph. Do not resize the boxes! </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9"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10" name="Content Placeholder 2"/>
          <p:cNvSpPr>
            <a:spLocks noGrp="1"/>
          </p:cNvSpPr>
          <p:nvPr>
            <p:ph idx="11" hasCustomPrompt="1"/>
          </p:nvPr>
        </p:nvSpPr>
        <p:spPr>
          <a:xfrm>
            <a:off x="4572000" y="1280161"/>
            <a:ext cx="4343400" cy="4968239"/>
          </a:xfrm>
        </p:spPr>
        <p:txBody>
          <a:bodyPr>
            <a:normAutofit/>
          </a:bodyPr>
          <a:lstStyle>
            <a:lvl2pPr marL="457200" indent="-228600">
              <a:defRPr/>
            </a:lvl2pPr>
            <a:lvl3pPr marL="685800">
              <a:defRPr/>
            </a:lvl3pPr>
            <a:lvl4pPr marL="914400">
              <a:defRPr/>
            </a:lvl4pPr>
            <a:lvl5pPr marL="1143000">
              <a:defRPr/>
            </a:lvl5pPr>
          </a:lstStyle>
          <a:p>
            <a:pPr lvl="0"/>
            <a:r>
              <a:rPr lang="en-US" dirty="0" smtClean="0"/>
              <a:t>Make your image/table fit in this box!</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41981263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ide by sid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484" y="1280161"/>
            <a:ext cx="4347189" cy="4403087"/>
          </a:xfrm>
        </p:spPr>
        <p:txBody>
          <a:bodyPr>
            <a:normAutofit/>
          </a:bodyPr>
          <a:lstStyle>
            <a:lvl1pPr>
              <a:defRPr baseline="0"/>
            </a:lvl1pPr>
            <a:lvl2pPr marL="457200" indent="-228600">
              <a:defRPr/>
            </a:lvl2pPr>
            <a:lvl3pPr marL="685800">
              <a:defRPr/>
            </a:lvl3pPr>
            <a:lvl4pPr marL="914400">
              <a:defRPr/>
            </a:lvl4pPr>
            <a:lvl5pPr marL="1143000">
              <a:defRPr/>
            </a:lvl5pPr>
          </a:lstStyle>
          <a:p>
            <a:pPr lvl="0"/>
            <a:r>
              <a:rPr lang="en-US" dirty="0" smtClean="0"/>
              <a:t>Use this layout for two text columns, or for a text box next to a picture/graph. Do not resize the boxes! </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9"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10" name="Content Placeholder 2"/>
          <p:cNvSpPr>
            <a:spLocks noGrp="1"/>
          </p:cNvSpPr>
          <p:nvPr>
            <p:ph idx="11" hasCustomPrompt="1"/>
          </p:nvPr>
        </p:nvSpPr>
        <p:spPr>
          <a:xfrm>
            <a:off x="4572000" y="1280162"/>
            <a:ext cx="4343400" cy="4403088"/>
          </a:xfrm>
        </p:spPr>
        <p:txBody>
          <a:bodyPr>
            <a:normAutofit/>
          </a:bodyPr>
          <a:lstStyle>
            <a:lvl2pPr marL="457200" indent="-228600">
              <a:defRPr/>
            </a:lvl2pPr>
            <a:lvl3pPr marL="685800">
              <a:defRPr/>
            </a:lvl3pPr>
            <a:lvl4pPr marL="914400">
              <a:defRPr/>
            </a:lvl4pPr>
            <a:lvl5pPr marL="1143000">
              <a:defRPr/>
            </a:lvl5pPr>
          </a:lstStyle>
          <a:p>
            <a:pPr lvl="0"/>
            <a:r>
              <a:rPr lang="en-US" dirty="0" smtClean="0"/>
              <a:t>Make your image/table fit in this box!</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
        <p:nvSpPr>
          <p:cNvPr id="7" name="Text Placeholder 4"/>
          <p:cNvSpPr>
            <a:spLocks noGrp="1"/>
          </p:cNvSpPr>
          <p:nvPr>
            <p:ph type="body" sz="quarter" idx="12" hasCustomPrompt="1"/>
          </p:nvPr>
        </p:nvSpPr>
        <p:spPr>
          <a:xfrm>
            <a:off x="201613" y="5683250"/>
            <a:ext cx="8713787" cy="565150"/>
          </a:xfrm>
        </p:spPr>
        <p:txBody>
          <a:bodyPr/>
          <a:lstStyle>
            <a:lvl1pPr marL="0" indent="0">
              <a:buNone/>
              <a:defRPr sz="1200">
                <a:solidFill>
                  <a:schemeClr val="tx1"/>
                </a:solidFill>
              </a:defRPr>
            </a:lvl1pPr>
          </a:lstStyle>
          <a:p>
            <a:pPr lvl="0"/>
            <a:r>
              <a:rPr lang="en-US"/>
              <a:t>Citation</a:t>
            </a:r>
          </a:p>
        </p:txBody>
      </p:sp>
    </p:spTree>
    <p:extLst>
      <p:ext uri="{BB962C8B-B14F-4D97-AF65-F5344CB8AC3E}">
        <p14:creationId xmlns:p14="http://schemas.microsoft.com/office/powerpoint/2010/main" val="14351818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symmetric side by side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485" y="1280161"/>
            <a:ext cx="3194406" cy="4968238"/>
          </a:xfrm>
        </p:spPr>
        <p:txBody>
          <a:bodyPr>
            <a:normAutofit/>
          </a:bodyPr>
          <a:lstStyle>
            <a:lvl2pPr marL="457200" indent="-228600">
              <a:defRPr/>
            </a:lvl2pPr>
            <a:lvl3pPr marL="685800">
              <a:defRPr/>
            </a:lvl3pPr>
            <a:lvl4pPr marL="914400">
              <a:defRPr/>
            </a:lvl4pPr>
            <a:lvl5pPr marL="1143000">
              <a:defRPr/>
            </a:lvl5pPr>
          </a:lstStyle>
          <a:p>
            <a:pPr lvl="0"/>
            <a:r>
              <a:rPr lang="en-US" dirty="0" smtClean="0"/>
              <a:t>This is good for a squarer table/image, with limited text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9"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10" name="Content Placeholder 2"/>
          <p:cNvSpPr>
            <a:spLocks noGrp="1"/>
          </p:cNvSpPr>
          <p:nvPr>
            <p:ph idx="11" hasCustomPrompt="1"/>
          </p:nvPr>
        </p:nvSpPr>
        <p:spPr>
          <a:xfrm>
            <a:off x="3394892" y="1280160"/>
            <a:ext cx="5520510" cy="4968239"/>
          </a:xfrm>
        </p:spPr>
        <p:txBody>
          <a:bodyPr>
            <a:normAutofit/>
          </a:bodyPr>
          <a:lstStyle>
            <a:lvl2pPr marL="457200" indent="-228600">
              <a:defRPr/>
            </a:lvl2pPr>
            <a:lvl3pPr marL="685800">
              <a:defRPr/>
            </a:lvl3pPr>
            <a:lvl4pPr marL="914400">
              <a:defRPr/>
            </a:lvl4pPr>
            <a:lvl5pPr marL="1143000">
              <a:defRPr/>
            </a:lvl5pPr>
          </a:lstStyle>
          <a:p>
            <a:pPr lvl="0"/>
            <a:r>
              <a:rPr lang="en-US" dirty="0" smtClean="0"/>
              <a:t>Or a thin image/table, and more text</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192689225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x2 grid of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0484" y="1280161"/>
            <a:ext cx="4347189" cy="2336942"/>
          </a:xfrm>
        </p:spPr>
        <p:txBody>
          <a:bodyPr>
            <a:normAutofit/>
          </a:bodyPr>
          <a:lstStyle>
            <a:lvl2pPr marL="457200" indent="-228600">
              <a:defRPr/>
            </a:lvl2pPr>
            <a:lvl3pPr marL="685800">
              <a:defRPr/>
            </a:lvl3pPr>
            <a:lvl4pPr marL="914400">
              <a:defRPr/>
            </a:lvl4pPr>
            <a:lvl5pPr marL="1143000">
              <a:defRPr/>
            </a:lvl5pPr>
          </a:lstStyle>
          <a:p>
            <a:pPr lvl="0"/>
            <a:r>
              <a:rPr lang="en-US" dirty="0" smtClean="0"/>
              <a:t>Gosh, look how many boxes we have</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r>
              <a:rPr lang="en-US" dirty="0" smtClean="0"/>
              <a:t>Slide </a:t>
            </a:r>
            <a:fld id="{4B56B99C-AB85-4590-91AE-E5FFE05CF6FD}" type="slidenum">
              <a:rPr lang="en-US" smtClean="0"/>
              <a:pPr/>
              <a:t>‹#›</a:t>
            </a:fld>
            <a:endParaRPr lang="en-US" dirty="0"/>
          </a:p>
        </p:txBody>
      </p:sp>
      <p:cxnSp>
        <p:nvCxnSpPr>
          <p:cNvPr id="9" name="Straight Connector 5"/>
          <p:cNvCxnSpPr>
            <a:cxnSpLocks noChangeShapeType="1"/>
          </p:cNvCxnSpPr>
          <p:nvPr/>
        </p:nvCxnSpPr>
        <p:spPr bwMode="auto">
          <a:xfrm>
            <a:off x="0" y="1066800"/>
            <a:ext cx="9144000"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cxnSp>
      <p:sp>
        <p:nvSpPr>
          <p:cNvPr id="10" name="Content Placeholder 2"/>
          <p:cNvSpPr>
            <a:spLocks noGrp="1"/>
          </p:cNvSpPr>
          <p:nvPr>
            <p:ph idx="11" hasCustomPrompt="1"/>
          </p:nvPr>
        </p:nvSpPr>
        <p:spPr>
          <a:xfrm>
            <a:off x="4572000" y="1280161"/>
            <a:ext cx="4343400" cy="2336942"/>
          </a:xfrm>
        </p:spPr>
        <p:txBody>
          <a:bodyPr>
            <a:normAutofit/>
          </a:bodyPr>
          <a:lstStyle>
            <a:lvl2pPr marL="457200" indent="-228600">
              <a:defRPr/>
            </a:lvl2pPr>
            <a:lvl3pPr marL="685800">
              <a:defRPr/>
            </a:lvl3pPr>
            <a:lvl4pPr marL="914400">
              <a:defRPr/>
            </a:lvl4pPr>
            <a:lvl5pPr marL="1143000">
              <a:defRPr/>
            </a:lvl5pPr>
          </a:lstStyle>
          <a:p>
            <a:pPr lvl="0"/>
            <a:r>
              <a:rPr lang="en-US" dirty="0" smtClean="0"/>
              <a:t>This is good for multiple images or tables</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2" hasCustomPrompt="1"/>
          </p:nvPr>
        </p:nvSpPr>
        <p:spPr>
          <a:xfrm>
            <a:off x="200484" y="3727012"/>
            <a:ext cx="4347190" cy="2340864"/>
          </a:xfrm>
        </p:spPr>
        <p:txBody>
          <a:bodyPr>
            <a:normAutofit/>
          </a:bodyPr>
          <a:lstStyle>
            <a:lvl1pPr>
              <a:defRPr baseline="0"/>
            </a:lvl1pPr>
            <a:lvl2pPr marL="457200" indent="-228600">
              <a:defRPr/>
            </a:lvl2pPr>
            <a:lvl3pPr marL="685800">
              <a:defRPr/>
            </a:lvl3pPr>
            <a:lvl4pPr marL="914400">
              <a:defRPr/>
            </a:lvl4pPr>
            <a:lvl5pPr marL="1143000">
              <a:defRPr/>
            </a:lvl5pPr>
          </a:lstStyle>
          <a:p>
            <a:pPr lvl="0"/>
            <a:r>
              <a:rPr lang="en-US" dirty="0" smtClean="0"/>
              <a:t>Be cautious though, four things is a lot for one slide</a:t>
            </a:r>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0" y="3727012"/>
            <a:ext cx="4343400" cy="2340864"/>
          </a:xfrm>
        </p:spPr>
        <p:txBody>
          <a:bodyPr>
            <a:normAutofit/>
          </a:bodyPr>
          <a:lstStyle>
            <a:lvl2pPr marL="457200" indent="-228600">
              <a:defRPr/>
            </a:lvl2pPr>
            <a:lvl3pPr marL="685800">
              <a:defRPr/>
            </a:lvl3pPr>
            <a:lvl4pPr marL="914400">
              <a:defRPr/>
            </a:lvl4pPr>
            <a:lvl5pPr marL="1143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p:txBody>
          <a:bodyPr/>
          <a:lstStyle/>
          <a:p>
            <a:r>
              <a:rPr lang="en-US" dirty="0" smtClean="0"/>
              <a:t>Title: keep to two lines. You shouldn’t need to manually resize unless your title is too long! </a:t>
            </a:r>
            <a:endParaRPr lang="en-US" dirty="0"/>
          </a:p>
        </p:txBody>
      </p:sp>
    </p:spTree>
    <p:extLst>
      <p:ext uri="{BB962C8B-B14F-4D97-AF65-F5344CB8AC3E}">
        <p14:creationId xmlns:p14="http://schemas.microsoft.com/office/powerpoint/2010/main" val="2340918811"/>
      </p:ext>
    </p:extLst>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00485" y="1280160"/>
            <a:ext cx="8714916" cy="496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0" name="Rectangle 6"/>
          <p:cNvSpPr>
            <a:spLocks noGrp="1" noChangeArrowheads="1"/>
          </p:cNvSpPr>
          <p:nvPr>
            <p:ph type="sldNum" sz="quarter" idx="4"/>
          </p:nvPr>
        </p:nvSpPr>
        <p:spPr bwMode="auto">
          <a:xfrm>
            <a:off x="7010400" y="62484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808080"/>
                </a:solidFill>
                <a:latin typeface="Gill Sans Light" pitchFamily="-112" charset="0"/>
                <a:ea typeface="+mn-ea"/>
                <a:cs typeface="+mn-cs"/>
              </a:defRPr>
            </a:lvl1pPr>
          </a:lstStyle>
          <a:p>
            <a:r>
              <a:rPr lang="en-US" dirty="0" smtClean="0"/>
              <a:t>Slide </a:t>
            </a:r>
            <a:fld id="{4B56B99C-AB85-4590-91AE-E5FFE05CF6FD}" type="slidenum">
              <a:rPr lang="en-US" smtClean="0"/>
              <a:pPr/>
              <a:t>‹#›</a:t>
            </a:fld>
            <a:endParaRPr lang="en-US" dirty="0"/>
          </a:p>
        </p:txBody>
      </p:sp>
      <p:pic>
        <p:nvPicPr>
          <p:cNvPr id="6" name="Picture 5" descr="ICCT logo 2011 althorz RGB.jp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0485" y="6352082"/>
            <a:ext cx="2199282" cy="304930"/>
          </a:xfrm>
          <a:prstGeom prst="rect">
            <a:avLst/>
          </a:prstGeom>
        </p:spPr>
      </p:pic>
      <p:sp>
        <p:nvSpPr>
          <p:cNvPr id="2" name="Title Placeholder 1"/>
          <p:cNvSpPr>
            <a:spLocks noGrp="1"/>
          </p:cNvSpPr>
          <p:nvPr>
            <p:ph type="title"/>
          </p:nvPr>
        </p:nvSpPr>
        <p:spPr>
          <a:xfrm>
            <a:off x="200485" y="0"/>
            <a:ext cx="8714916" cy="106241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5246" r:id="rId1"/>
    <p:sldLayoutId id="2147485247" r:id="rId2"/>
    <p:sldLayoutId id="2147485248" r:id="rId3"/>
    <p:sldLayoutId id="2147485249" r:id="rId4"/>
    <p:sldLayoutId id="2147485250" r:id="rId5"/>
    <p:sldLayoutId id="2147485251" r:id="rId6"/>
    <p:sldLayoutId id="2147485252" r:id="rId7"/>
    <p:sldLayoutId id="2147485253" r:id="rId8"/>
    <p:sldLayoutId id="2147485254" r:id="rId9"/>
    <p:sldLayoutId id="2147485255" r:id="rId10"/>
    <p:sldLayoutId id="2147485256" r:id="rId11"/>
    <p:sldLayoutId id="2147485257" r:id="rId12"/>
    <p:sldLayoutId id="2147485258" r:id="rId13"/>
    <p:sldLayoutId id="2147485259" r:id="rId14"/>
    <p:sldLayoutId id="2147485260" r:id="rId15"/>
    <p:sldLayoutId id="2147485261" r:id="rId16"/>
    <p:sldLayoutId id="2147485262" r:id="rId17"/>
    <p:sldLayoutId id="2147485263" r:id="rId18"/>
    <p:sldLayoutId id="2147485264" r:id="rId19"/>
    <p:sldLayoutId id="2147485242" r:id="rId20"/>
    <p:sldLayoutId id="2147485265" r:id="rId21"/>
  </p:sldLayoutIdLst>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3200">
          <a:solidFill>
            <a:schemeClr val="accent2"/>
          </a:solidFill>
          <a:latin typeface="Helvetica"/>
          <a:ea typeface="+mj-ea"/>
          <a:cs typeface="+mj-cs"/>
        </a:defRPr>
      </a:lvl1pPr>
      <a:lvl2pPr algn="l" rtl="0" eaLnBrk="1" fontAlgn="base" hangingPunct="1">
        <a:spcBef>
          <a:spcPct val="0"/>
        </a:spcBef>
        <a:spcAft>
          <a:spcPct val="0"/>
        </a:spcAft>
        <a:defRPr sz="3200">
          <a:solidFill>
            <a:schemeClr val="accent2"/>
          </a:solidFill>
          <a:latin typeface="Helvetica" charset="0"/>
          <a:ea typeface="ＭＳ Ｐゴシック" charset="-128"/>
          <a:cs typeface="ＭＳ Ｐゴシック" charset="-128"/>
        </a:defRPr>
      </a:lvl2pPr>
      <a:lvl3pPr algn="l" rtl="0" eaLnBrk="1" fontAlgn="base" hangingPunct="1">
        <a:spcBef>
          <a:spcPct val="0"/>
        </a:spcBef>
        <a:spcAft>
          <a:spcPct val="0"/>
        </a:spcAft>
        <a:defRPr sz="3200">
          <a:solidFill>
            <a:schemeClr val="accent2"/>
          </a:solidFill>
          <a:latin typeface="Helvetica" charset="0"/>
          <a:ea typeface="ＭＳ Ｐゴシック" charset="-128"/>
          <a:cs typeface="ＭＳ Ｐゴシック" charset="-128"/>
        </a:defRPr>
      </a:lvl3pPr>
      <a:lvl4pPr algn="l" rtl="0" eaLnBrk="1" fontAlgn="base" hangingPunct="1">
        <a:spcBef>
          <a:spcPct val="0"/>
        </a:spcBef>
        <a:spcAft>
          <a:spcPct val="0"/>
        </a:spcAft>
        <a:defRPr sz="3200">
          <a:solidFill>
            <a:schemeClr val="accent2"/>
          </a:solidFill>
          <a:latin typeface="Helvetica" charset="0"/>
          <a:ea typeface="ＭＳ Ｐゴシック" charset="-128"/>
          <a:cs typeface="ＭＳ Ｐゴシック" charset="-128"/>
        </a:defRPr>
      </a:lvl4pPr>
      <a:lvl5pPr algn="l" rtl="0" eaLnBrk="1" fontAlgn="base" hangingPunct="1">
        <a:spcBef>
          <a:spcPct val="0"/>
        </a:spcBef>
        <a:spcAft>
          <a:spcPct val="0"/>
        </a:spcAft>
        <a:defRPr sz="3200">
          <a:solidFill>
            <a:schemeClr val="accent2"/>
          </a:solidFill>
          <a:latin typeface="Helvetica" charset="0"/>
          <a:ea typeface="ＭＳ Ｐゴシック" charset="-128"/>
          <a:cs typeface="ＭＳ Ｐゴシック" charset="-128"/>
        </a:defRPr>
      </a:lvl5pPr>
      <a:lvl6pPr marL="457200" algn="ctr" rtl="0" eaLnBrk="1" fontAlgn="base" hangingPunct="1">
        <a:spcBef>
          <a:spcPct val="0"/>
        </a:spcBef>
        <a:spcAft>
          <a:spcPct val="0"/>
        </a:spcAft>
        <a:defRPr sz="3800">
          <a:solidFill>
            <a:srgbClr val="66584E"/>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3800">
          <a:solidFill>
            <a:srgbClr val="66584E"/>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3800">
          <a:solidFill>
            <a:srgbClr val="66584E"/>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3800">
          <a:solidFill>
            <a:srgbClr val="66584E"/>
          </a:solidFill>
          <a:latin typeface="Arial" charset="0"/>
          <a:ea typeface="ＭＳ Ｐゴシック" charset="-128"/>
          <a:cs typeface="ＭＳ Ｐゴシック" charset="-128"/>
        </a:defRPr>
      </a:lvl9pPr>
    </p:titleStyle>
    <p:bodyStyle>
      <a:lvl1pPr marL="457200" indent="-457200" algn="l" rtl="0" eaLnBrk="1" fontAlgn="base" hangingPunct="1">
        <a:spcBef>
          <a:spcPct val="20000"/>
        </a:spcBef>
        <a:spcAft>
          <a:spcPct val="0"/>
        </a:spcAft>
        <a:buClr>
          <a:schemeClr val="accent2"/>
        </a:buClr>
        <a:buFont typeface="Wingdings" charset="0"/>
        <a:buChar char="§"/>
        <a:defRPr sz="2800">
          <a:solidFill>
            <a:schemeClr val="tx2"/>
          </a:solidFill>
          <a:latin typeface="Helvetica"/>
          <a:ea typeface="小塚明朝 Pr6N B"/>
          <a:cs typeface="+mn-cs"/>
        </a:defRPr>
      </a:lvl1pPr>
      <a:lvl2pPr marL="914400" indent="-457200" algn="l" rtl="0" eaLnBrk="1" fontAlgn="base" hangingPunct="1">
        <a:spcBef>
          <a:spcPct val="20000"/>
        </a:spcBef>
        <a:spcAft>
          <a:spcPct val="0"/>
        </a:spcAft>
        <a:buClr>
          <a:schemeClr val="accent2"/>
        </a:buClr>
        <a:buFont typeface="Wingdings" charset="0"/>
        <a:buChar char="§"/>
        <a:defRPr sz="2400">
          <a:solidFill>
            <a:schemeClr val="tx2"/>
          </a:solidFill>
          <a:latin typeface="Helvetica"/>
          <a:ea typeface="小塚明朝 Pr6N B"/>
        </a:defRPr>
      </a:lvl2pPr>
      <a:lvl3pPr marL="1143000" indent="-228600" algn="l" rtl="0" eaLnBrk="1" fontAlgn="base" hangingPunct="1">
        <a:spcBef>
          <a:spcPct val="20000"/>
        </a:spcBef>
        <a:spcAft>
          <a:spcPct val="0"/>
        </a:spcAft>
        <a:buClr>
          <a:schemeClr val="accent2"/>
        </a:buClr>
        <a:buFont typeface="Wingdings" charset="0"/>
        <a:buChar char="§"/>
        <a:defRPr sz="2000">
          <a:solidFill>
            <a:schemeClr val="tx2"/>
          </a:solidFill>
          <a:latin typeface="Helvetica"/>
          <a:ea typeface="小塚明朝 Pr6N B"/>
        </a:defRPr>
      </a:lvl3pPr>
      <a:lvl4pPr marL="1600200" indent="-228600" algn="l" rtl="0" eaLnBrk="1" fontAlgn="base" hangingPunct="1">
        <a:spcBef>
          <a:spcPct val="20000"/>
        </a:spcBef>
        <a:spcAft>
          <a:spcPct val="0"/>
        </a:spcAft>
        <a:buClr>
          <a:schemeClr val="accent2"/>
        </a:buClr>
        <a:buFont typeface="Wingdings" charset="0"/>
        <a:buChar char="§"/>
        <a:defRPr sz="1800">
          <a:solidFill>
            <a:schemeClr val="tx2"/>
          </a:solidFill>
          <a:latin typeface="Helvetica"/>
          <a:ea typeface="小塚明朝 Pr6N B"/>
        </a:defRPr>
      </a:lvl4pPr>
      <a:lvl5pPr marL="2057400" indent="-228600" algn="l" rtl="0" eaLnBrk="1" fontAlgn="base" hangingPunct="1">
        <a:spcBef>
          <a:spcPct val="20000"/>
        </a:spcBef>
        <a:spcAft>
          <a:spcPct val="0"/>
        </a:spcAft>
        <a:buClr>
          <a:schemeClr val="accent2"/>
        </a:buClr>
        <a:buFont typeface="Wingdings" charset="0"/>
        <a:buChar char="§"/>
        <a:defRPr sz="1800">
          <a:solidFill>
            <a:schemeClr val="tx2"/>
          </a:solidFill>
          <a:latin typeface="Helvetica"/>
          <a:ea typeface="小塚明朝 Pr6N B"/>
        </a:defRPr>
      </a:lvl5pPr>
      <a:lvl6pPr marL="2514600" indent="-228600" algn="l" rtl="0" eaLnBrk="1" fontAlgn="base" hangingPunct="1">
        <a:spcBef>
          <a:spcPct val="20000"/>
        </a:spcBef>
        <a:spcAft>
          <a:spcPct val="0"/>
        </a:spcAft>
        <a:buChar char="»"/>
        <a:defRPr sz="2000">
          <a:solidFill>
            <a:srgbClr val="66584E"/>
          </a:solidFill>
          <a:latin typeface="+mn-lt"/>
          <a:ea typeface="+mn-ea"/>
        </a:defRPr>
      </a:lvl6pPr>
      <a:lvl7pPr marL="2971800" indent="-228600" algn="l" rtl="0" eaLnBrk="1" fontAlgn="base" hangingPunct="1">
        <a:spcBef>
          <a:spcPct val="20000"/>
        </a:spcBef>
        <a:spcAft>
          <a:spcPct val="0"/>
        </a:spcAft>
        <a:buChar char="»"/>
        <a:defRPr sz="2000">
          <a:solidFill>
            <a:srgbClr val="66584E"/>
          </a:solidFill>
          <a:latin typeface="+mn-lt"/>
          <a:ea typeface="+mn-ea"/>
        </a:defRPr>
      </a:lvl7pPr>
      <a:lvl8pPr marL="3429000" indent="-228600" algn="l" rtl="0" eaLnBrk="1" fontAlgn="base" hangingPunct="1">
        <a:spcBef>
          <a:spcPct val="20000"/>
        </a:spcBef>
        <a:spcAft>
          <a:spcPct val="0"/>
        </a:spcAft>
        <a:buChar char="»"/>
        <a:defRPr sz="2000">
          <a:solidFill>
            <a:srgbClr val="66584E"/>
          </a:solidFill>
          <a:latin typeface="+mn-lt"/>
          <a:ea typeface="+mn-ea"/>
        </a:defRPr>
      </a:lvl8pPr>
      <a:lvl9pPr marL="3886200" indent="-228600" algn="l" rtl="0" eaLnBrk="1" fontAlgn="base" hangingPunct="1">
        <a:spcBef>
          <a:spcPct val="20000"/>
        </a:spcBef>
        <a:spcAft>
          <a:spcPct val="0"/>
        </a:spcAft>
        <a:buChar char="»"/>
        <a:defRPr sz="2000">
          <a:solidFill>
            <a:srgbClr val="66584E"/>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2.wmf"/><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000" dirty="0"/>
              <a:t>iTEM-2 Conference Modeling results:</a:t>
            </a:r>
            <a:br>
              <a:rPr lang="en-US" sz="4000" dirty="0"/>
            </a:br>
            <a:r>
              <a:rPr lang="en-US" sz="4000" dirty="0"/>
              <a:t>what does it tell us about 2 degree scenarios?</a:t>
            </a:r>
          </a:p>
        </p:txBody>
      </p:sp>
      <p:sp>
        <p:nvSpPr>
          <p:cNvPr id="3" name="Text Placeholder 2"/>
          <p:cNvSpPr>
            <a:spLocks noGrp="1"/>
          </p:cNvSpPr>
          <p:nvPr>
            <p:ph type="body" sz="quarter" idx="10"/>
          </p:nvPr>
        </p:nvSpPr>
        <p:spPr/>
        <p:txBody>
          <a:bodyPr/>
          <a:lstStyle/>
          <a:p>
            <a:r>
              <a:rPr lang="en-US" dirty="0"/>
              <a:t>Joshua Miller</a:t>
            </a:r>
          </a:p>
        </p:txBody>
      </p:sp>
      <p:sp>
        <p:nvSpPr>
          <p:cNvPr id="4" name="Text Placeholder 3"/>
          <p:cNvSpPr>
            <a:spLocks noGrp="1"/>
          </p:cNvSpPr>
          <p:nvPr>
            <p:ph type="body" sz="quarter" idx="11"/>
          </p:nvPr>
        </p:nvSpPr>
        <p:spPr/>
        <p:txBody>
          <a:bodyPr>
            <a:normAutofit/>
          </a:bodyPr>
          <a:lstStyle/>
          <a:p>
            <a:r>
              <a:rPr lang="en-US" dirty="0"/>
              <a:t>STEPS Symposium</a:t>
            </a:r>
          </a:p>
          <a:p>
            <a:r>
              <a:rPr lang="en-US" dirty="0"/>
              <a:t>Nov 30</a:t>
            </a:r>
            <a:r>
              <a:rPr lang="en-US" dirty="0" smtClean="0"/>
              <a:t> 2016</a:t>
            </a:r>
            <a:endParaRPr lang="en-US" dirty="0"/>
          </a:p>
        </p:txBody>
      </p:sp>
    </p:spTree>
    <p:extLst>
      <p:ext uri="{BB962C8B-B14F-4D97-AF65-F5344CB8AC3E}">
        <p14:creationId xmlns:p14="http://schemas.microsoft.com/office/powerpoint/2010/main" val="29249716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3291378"/>
              </p:ext>
            </p:extLst>
          </p:nvPr>
        </p:nvGraphicFramePr>
        <p:xfrm>
          <a:off x="201613" y="1279525"/>
          <a:ext cx="8713789" cy="4937760"/>
        </p:xfrm>
        <a:graphic>
          <a:graphicData uri="http://schemas.openxmlformats.org/drawingml/2006/table">
            <a:tbl>
              <a:tblPr firstRow="1" bandRow="1">
                <a:tableStyleId>{7DF18680-E054-41AD-8BC1-D1AEF772440D}</a:tableStyleId>
              </a:tblPr>
              <a:tblGrid>
                <a:gridCol w="1372663"/>
                <a:gridCol w="3670563"/>
                <a:gridCol w="3670563"/>
              </a:tblGrid>
              <a:tr h="370840">
                <a:tc>
                  <a:txBody>
                    <a:bodyPr/>
                    <a:lstStyle/>
                    <a:p>
                      <a:r>
                        <a:rPr lang="en-US" sz="1600"/>
                        <a:t>Sub-sector</a:t>
                      </a:r>
                    </a:p>
                  </a:txBody>
                  <a:tcPr/>
                </a:tc>
                <a:tc>
                  <a:txBody>
                    <a:bodyPr/>
                    <a:lstStyle/>
                    <a:p>
                      <a:r>
                        <a:rPr lang="en-US" sz="1600"/>
                        <a:t>Business as usual (BAU)</a:t>
                      </a:r>
                    </a:p>
                  </a:txBody>
                  <a:tcPr/>
                </a:tc>
                <a:tc>
                  <a:txBody>
                    <a:bodyPr/>
                    <a:lstStyle/>
                    <a:p>
                      <a:r>
                        <a:rPr lang="en-US" sz="1600"/>
                        <a:t>Efficient</a:t>
                      </a:r>
                      <a:r>
                        <a:rPr lang="en-US" sz="1600" baseline="0"/>
                        <a:t> transport technology (TECH)</a:t>
                      </a:r>
                      <a:endParaRPr lang="en-US" sz="1600"/>
                    </a:p>
                  </a:txBody>
                  <a:tcPr/>
                </a:tc>
              </a:tr>
              <a:tr h="370840">
                <a:tc>
                  <a:txBody>
                    <a:bodyPr/>
                    <a:lstStyle/>
                    <a:p>
                      <a:r>
                        <a:rPr lang="en-US" sz="1600"/>
                        <a:t>Light-duty efficiency</a:t>
                      </a:r>
                    </a:p>
                  </a:txBody>
                  <a:tcPr/>
                </a:tc>
                <a:tc>
                  <a:txBody>
                    <a:bodyPr/>
                    <a:lstStyle/>
                    <a:p>
                      <a:pPr marL="285750" indent="-285750">
                        <a:buFont typeface="Arial" charset="0"/>
                        <a:buChar char="•"/>
                      </a:pPr>
                      <a:r>
                        <a:rPr lang="en-US" sz="1600"/>
                        <a:t>No efficiency</a:t>
                      </a:r>
                      <a:r>
                        <a:rPr lang="en-US" sz="1600" baseline="0"/>
                        <a:t> gains after 2025</a:t>
                      </a:r>
                    </a:p>
                    <a:p>
                      <a:pPr marL="285750" indent="-285750">
                        <a:buFont typeface="Arial" charset="0"/>
                        <a:buChar char="•"/>
                      </a:pPr>
                      <a:r>
                        <a:rPr lang="en-US" sz="1600"/>
                        <a:t>Gap between test cycle and real-world fuel</a:t>
                      </a:r>
                      <a:r>
                        <a:rPr lang="en-US" sz="1600" baseline="0"/>
                        <a:t> consumption remains</a:t>
                      </a:r>
                      <a:endParaRPr lang="en-US" sz="1600"/>
                    </a:p>
                  </a:txBody>
                  <a:tcPr/>
                </a:tc>
                <a:tc>
                  <a:txBody>
                    <a:bodyPr/>
                    <a:lstStyle/>
                    <a:p>
                      <a:pPr marL="285750" lvl="0" indent="-285750">
                        <a:spcAft>
                          <a:spcPts val="0"/>
                        </a:spcAft>
                        <a:buFont typeface="Arial" charset="0"/>
                        <a:buChar char="•"/>
                      </a:pPr>
                      <a:r>
                        <a:rPr lang="en-US" sz="1600">
                          <a:effectLst/>
                        </a:rPr>
                        <a:t>New LDVs consume 60-70% less fuel per vehicle-km in 2050</a:t>
                      </a:r>
                    </a:p>
                    <a:p>
                      <a:pPr marL="285750" lvl="0" indent="-285750">
                        <a:spcAft>
                          <a:spcPts val="0"/>
                        </a:spcAft>
                        <a:buFont typeface="Arial" charset="0"/>
                        <a:buChar char="•"/>
                      </a:pPr>
                      <a:r>
                        <a:rPr lang="en-US" sz="1600">
                          <a:effectLst/>
                        </a:rPr>
                        <a:t>Improve test procedures to close real-world fuel consumption gap</a:t>
                      </a: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t>Light-duty electrification</a:t>
                      </a:r>
                    </a:p>
                  </a:txBody>
                  <a:tcPr/>
                </a:tc>
                <a:tc>
                  <a:txBody>
                    <a:bodyPr/>
                    <a:lstStyle/>
                    <a:p>
                      <a:pPr marL="285750" indent="-285750">
                        <a:buFont typeface="Arial" charset="0"/>
                        <a:buChar char="•"/>
                      </a:pPr>
                      <a:r>
                        <a:rPr lang="en-US" sz="1600" baseline="0"/>
                        <a:t>EV shares remain at less than 5% of new vehicle sales in 2050</a:t>
                      </a:r>
                      <a:endParaRPr lang="en-US" sz="1600"/>
                    </a:p>
                  </a:txBody>
                  <a:tcPr/>
                </a:tc>
                <a:tc>
                  <a:txBody>
                    <a:bodyPr/>
                    <a:lstStyle/>
                    <a:p>
                      <a:pPr marL="285750" lvl="0" indent="-285750">
                        <a:spcAft>
                          <a:spcPts val="0"/>
                        </a:spcAft>
                        <a:buFont typeface="Arial" charset="0"/>
                        <a:buChar char="•"/>
                      </a:pPr>
                      <a:r>
                        <a:rPr lang="en-US" sz="1600">
                          <a:effectLst/>
                        </a:rPr>
                        <a:t>EV shares reach 60%-80% of new vehicle sales by 2050</a:t>
                      </a:r>
                    </a:p>
                  </a:txBody>
                  <a:tcPr/>
                </a:tc>
              </a:tr>
              <a:tr h="370840">
                <a:tc>
                  <a:txBody>
                    <a:bodyPr/>
                    <a:lstStyle/>
                    <a:p>
                      <a:r>
                        <a:rPr lang="en-US" sz="1600"/>
                        <a:t>Heavy-duty vehicles</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a:t>No efficiency</a:t>
                      </a:r>
                      <a:r>
                        <a:rPr lang="en-US" sz="1600" baseline="0"/>
                        <a:t> gains after 2020</a:t>
                      </a:r>
                    </a:p>
                    <a:p>
                      <a:pPr marL="285750" indent="-285750">
                        <a:buFont typeface="Arial" charset="0"/>
                        <a:buChar char="•"/>
                      </a:pPr>
                      <a:endParaRPr lang="en-US" sz="1600"/>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a:effectLst/>
                        </a:rPr>
                        <a:t>Double new HDV fuel economy by 2035-2045</a:t>
                      </a:r>
                    </a:p>
                  </a:txBody>
                  <a:tcPr/>
                </a:tc>
              </a:tr>
              <a:tr h="370840">
                <a:tc>
                  <a:txBody>
                    <a:bodyPr/>
                    <a:lstStyle/>
                    <a:p>
                      <a:r>
                        <a:rPr lang="en-US" sz="1600"/>
                        <a:t>Aviation</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a:t>No efficiency</a:t>
                      </a:r>
                      <a:r>
                        <a:rPr lang="en-US" sz="1600" baseline="0"/>
                        <a:t> gains after 2015</a:t>
                      </a:r>
                    </a:p>
                    <a:p>
                      <a:pPr marL="285750" indent="-285750">
                        <a:buFont typeface="Arial" charset="0"/>
                        <a:buChar char="•"/>
                      </a:pPr>
                      <a:endParaRPr lang="en-US" sz="1600"/>
                    </a:p>
                  </a:txBody>
                  <a:tcPr/>
                </a:tc>
                <a:tc>
                  <a:txBody>
                    <a:bodyPr/>
                    <a:lstStyle/>
                    <a:p>
                      <a:pPr marL="285750" lvl="0" indent="-285750">
                        <a:spcAft>
                          <a:spcPts val="0"/>
                        </a:spcAft>
                        <a:buFont typeface="Arial" charset="0"/>
                        <a:buChar char="•"/>
                      </a:pPr>
                      <a:r>
                        <a:rPr lang="en-US" sz="1600">
                          <a:effectLst/>
                        </a:rPr>
                        <a:t>Cut new aircraft fuel use 64% compared to 2014</a:t>
                      </a:r>
                    </a:p>
                    <a:p>
                      <a:pPr marL="285750" lvl="0" indent="-285750">
                        <a:spcAft>
                          <a:spcPts val="0"/>
                        </a:spcAft>
                        <a:buFont typeface="Arial" charset="0"/>
                        <a:buChar char="•"/>
                      </a:pPr>
                      <a:r>
                        <a:rPr lang="en-US" sz="1600">
                          <a:effectLst/>
                        </a:rPr>
                        <a:t>Global MBMs improve operational aviation efficiency</a:t>
                      </a:r>
                    </a:p>
                  </a:txBody>
                  <a:tcPr/>
                </a:tc>
              </a:tr>
              <a:tr h="370840">
                <a:tc>
                  <a:txBody>
                    <a:bodyPr/>
                    <a:lstStyle/>
                    <a:p>
                      <a:r>
                        <a:rPr lang="en-US" sz="1600"/>
                        <a:t>Marine</a:t>
                      </a:r>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600"/>
                        <a:t>No efficiency</a:t>
                      </a:r>
                      <a:r>
                        <a:rPr lang="en-US" sz="1600" baseline="0"/>
                        <a:t> gains after 2025</a:t>
                      </a:r>
                    </a:p>
                  </a:txBody>
                  <a:tcPr/>
                </a:tc>
                <a:tc>
                  <a:txBody>
                    <a:bodyPr/>
                    <a:lstStyle/>
                    <a:p>
                      <a:pPr marL="285750" lvl="0" indent="-285750">
                        <a:spcAft>
                          <a:spcPts val="0"/>
                        </a:spcAft>
                        <a:buFont typeface="Arial" charset="0"/>
                        <a:buChar char="•"/>
                      </a:pPr>
                      <a:r>
                        <a:rPr lang="en-US" sz="1600">
                          <a:effectLst/>
                        </a:rPr>
                        <a:t>Improve new ship efficiency 45% compared to 2005</a:t>
                      </a:r>
                    </a:p>
                    <a:p>
                      <a:pPr marL="285750" lvl="0" indent="-285750">
                        <a:spcAft>
                          <a:spcPts val="0"/>
                        </a:spcAft>
                        <a:buFont typeface="Arial" charset="0"/>
                        <a:buChar char="•"/>
                      </a:pPr>
                      <a:r>
                        <a:rPr lang="en-US" sz="1600">
                          <a:effectLst/>
                        </a:rPr>
                        <a:t>Improve ship operating efficiency 15% by 2035</a:t>
                      </a:r>
                    </a:p>
                  </a:txBody>
                  <a:tcPr/>
                </a:tc>
              </a:tr>
            </a:tbl>
          </a:graphicData>
        </a:graphic>
      </p:graphicFrame>
      <p:sp>
        <p:nvSpPr>
          <p:cNvPr id="3" name="Title 2"/>
          <p:cNvSpPr>
            <a:spLocks noGrp="1"/>
          </p:cNvSpPr>
          <p:nvPr>
            <p:ph type="title"/>
          </p:nvPr>
        </p:nvSpPr>
        <p:spPr/>
        <p:txBody>
          <a:bodyPr>
            <a:normAutofit/>
          </a:bodyPr>
          <a:lstStyle/>
          <a:p>
            <a:r>
              <a:rPr lang="en-US" sz="2800"/>
              <a:t>What kind of policies are needed to stabilize transport sector oil demand?</a:t>
            </a:r>
          </a:p>
        </p:txBody>
      </p:sp>
      <p:sp>
        <p:nvSpPr>
          <p:cNvPr id="2" name="TextBox 1"/>
          <p:cNvSpPr txBox="1"/>
          <p:nvPr/>
        </p:nvSpPr>
        <p:spPr>
          <a:xfrm>
            <a:off x="3082205" y="6320341"/>
            <a:ext cx="2865839" cy="369332"/>
          </a:xfrm>
          <a:prstGeom prst="rect">
            <a:avLst/>
          </a:prstGeom>
          <a:noFill/>
        </p:spPr>
        <p:txBody>
          <a:bodyPr wrap="none" rtlCol="0">
            <a:spAutoFit/>
          </a:bodyPr>
          <a:lstStyle/>
          <a:p>
            <a:r>
              <a:rPr lang="en-US" sz="1800">
                <a:solidFill>
                  <a:schemeClr val="tx2"/>
                </a:solidFill>
              </a:rPr>
              <a:t>Source: Oil market futures</a:t>
            </a:r>
          </a:p>
        </p:txBody>
      </p:sp>
    </p:spTree>
    <p:extLst>
      <p:ext uri="{BB962C8B-B14F-4D97-AF65-F5344CB8AC3E}">
        <p14:creationId xmlns:p14="http://schemas.microsoft.com/office/powerpoint/2010/main" val="22770128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p:txBody>
          <a:bodyPr/>
          <a:lstStyle/>
          <a:p>
            <a:pPr algn="just"/>
            <a:r>
              <a:rPr lang="en-GB" sz="1600" dirty="0"/>
              <a:t>In the TECH scenario, where climate policies are being implemented to drive investment in low-carbon technologies, demand for oil will be significantly lower than in the BAU: by around 11 </a:t>
            </a:r>
            <a:r>
              <a:rPr lang="en-GB" sz="1600" dirty="0" err="1"/>
              <a:t>mbpd</a:t>
            </a:r>
            <a:r>
              <a:rPr lang="en-GB" sz="1600" dirty="0"/>
              <a:t> in 2030 and by 57 </a:t>
            </a:r>
            <a:r>
              <a:rPr lang="en-GB" sz="1600" dirty="0" err="1"/>
              <a:t>mbpd</a:t>
            </a:r>
            <a:r>
              <a:rPr lang="en-GB" sz="1600" dirty="0"/>
              <a:t> in 2050. </a:t>
            </a:r>
          </a:p>
        </p:txBody>
      </p:sp>
      <p:pic>
        <p:nvPicPr>
          <p:cNvPr id="8" name="Content Placeholder 7"/>
          <p:cNvPicPr>
            <a:picLocks noGrp="1" noChangeAspect="1"/>
          </p:cNvPicPr>
          <p:nvPr>
            <p:ph idx="1"/>
          </p:nvPr>
        </p:nvPicPr>
        <p:blipFill>
          <a:blip r:embed="rId2"/>
          <a:srcRect l="-7300" r="-7300"/>
          <a:stretch>
            <a:fillRect/>
          </a:stretch>
        </p:blipFill>
        <p:spPr>
          <a:prstGeom prst="rect">
            <a:avLst/>
          </a:prstGeom>
        </p:spPr>
      </p:pic>
      <p:grpSp>
        <p:nvGrpSpPr>
          <p:cNvPr id="10" name="Group 9"/>
          <p:cNvGrpSpPr/>
          <p:nvPr/>
        </p:nvGrpSpPr>
        <p:grpSpPr>
          <a:xfrm>
            <a:off x="3453777" y="6266631"/>
            <a:ext cx="5388764" cy="470458"/>
            <a:chOff x="3453777" y="6266631"/>
            <a:chExt cx="5388764" cy="470458"/>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6281" t="17911" r="7246" b="20895"/>
            <a:stretch>
              <a:fillRect/>
            </a:stretch>
          </p:blipFill>
          <p:spPr bwMode="auto">
            <a:xfrm>
              <a:off x="3453777" y="6290018"/>
              <a:ext cx="1940942" cy="44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stretch>
              <a:fillRect/>
            </a:stretch>
          </p:blipFill>
          <p:spPr>
            <a:xfrm>
              <a:off x="7026051" y="6266631"/>
              <a:ext cx="1816490" cy="470458"/>
            </a:xfrm>
            <a:prstGeom prst="rect">
              <a:avLst/>
            </a:prstGeom>
          </p:spPr>
        </p:pic>
      </p:grpSp>
    </p:spTree>
    <p:extLst>
      <p:ext uri="{BB962C8B-B14F-4D97-AF65-F5344CB8AC3E}">
        <p14:creationId xmlns:p14="http://schemas.microsoft.com/office/powerpoint/2010/main" val="2154872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12</a:t>
            </a:fld>
            <a:endParaRPr lang="en-US" dirty="0"/>
          </a:p>
        </p:txBody>
      </p:sp>
      <p:sp>
        <p:nvSpPr>
          <p:cNvPr id="4" name="Title 3"/>
          <p:cNvSpPr>
            <a:spLocks noGrp="1"/>
          </p:cNvSpPr>
          <p:nvPr>
            <p:ph type="title"/>
          </p:nvPr>
        </p:nvSpPr>
        <p:spPr/>
        <p:txBody>
          <a:bodyPr>
            <a:normAutofit fontScale="90000"/>
          </a:bodyPr>
          <a:lstStyle/>
          <a:p>
            <a:r>
              <a:rPr lang="en-US"/>
              <a:t>Most of the marginal mitigation to achieve 1.5DS (compared to 2DS) is in transport and industry</a:t>
            </a:r>
          </a:p>
        </p:txBody>
      </p:sp>
      <p:pic>
        <p:nvPicPr>
          <p:cNvPr id="7" name="Content Placeholder 6"/>
          <p:cNvPicPr>
            <a:picLocks noGrp="1" noChangeAspect="1"/>
          </p:cNvPicPr>
          <p:nvPr>
            <p:ph idx="1"/>
          </p:nvPr>
        </p:nvPicPr>
        <p:blipFill>
          <a:blip r:embed="rId3"/>
          <a:srcRect t="-10255" b="-10255"/>
          <a:stretch>
            <a:fillRect/>
          </a:stretch>
        </p:blipFill>
        <p:spPr/>
      </p:pic>
      <p:sp>
        <p:nvSpPr>
          <p:cNvPr id="8" name="TextBox 7"/>
          <p:cNvSpPr txBox="1"/>
          <p:nvPr/>
        </p:nvSpPr>
        <p:spPr>
          <a:xfrm>
            <a:off x="2942807" y="6260068"/>
            <a:ext cx="4932510" cy="369332"/>
          </a:xfrm>
          <a:prstGeom prst="rect">
            <a:avLst/>
          </a:prstGeom>
          <a:noFill/>
        </p:spPr>
        <p:txBody>
          <a:bodyPr wrap="none" rtlCol="0">
            <a:spAutoFit/>
          </a:bodyPr>
          <a:lstStyle/>
          <a:p>
            <a:r>
              <a:rPr lang="en-US" sz="1800"/>
              <a:t>(IEA, 2015; Rogelj et al., 2015; SLoCaT, 2016)</a:t>
            </a:r>
          </a:p>
        </p:txBody>
      </p:sp>
      <p:sp>
        <p:nvSpPr>
          <p:cNvPr id="9" name="Down Arrow 8"/>
          <p:cNvSpPr/>
          <p:nvPr/>
        </p:nvSpPr>
        <p:spPr bwMode="auto">
          <a:xfrm>
            <a:off x="6381246" y="3810431"/>
            <a:ext cx="278792" cy="666051"/>
          </a:xfrm>
          <a:prstGeom prst="down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TextBox 9"/>
          <p:cNvSpPr txBox="1"/>
          <p:nvPr/>
        </p:nvSpPr>
        <p:spPr>
          <a:xfrm>
            <a:off x="5891099" y="3375516"/>
            <a:ext cx="980294" cy="369332"/>
          </a:xfrm>
          <a:prstGeom prst="rect">
            <a:avLst/>
          </a:prstGeom>
          <a:noFill/>
        </p:spPr>
        <p:txBody>
          <a:bodyPr wrap="none" rtlCol="0">
            <a:spAutoFit/>
          </a:bodyPr>
          <a:lstStyle/>
          <a:p>
            <a:r>
              <a:rPr lang="en-US" sz="1800">
                <a:solidFill>
                  <a:schemeClr val="accent2"/>
                </a:solidFill>
              </a:rPr>
              <a:t>40-55%</a:t>
            </a:r>
          </a:p>
        </p:txBody>
      </p:sp>
    </p:spTree>
    <p:extLst>
      <p:ext uri="{BB962C8B-B14F-4D97-AF65-F5344CB8AC3E}">
        <p14:creationId xmlns:p14="http://schemas.microsoft.com/office/powerpoint/2010/main" val="3501333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13</a:t>
            </a:fld>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a:pPr>
            <a:r>
              <a:rPr lang="en-US"/>
              <a:t>2DS will involve stabilizing and reducing transport oil demand; 1.5DS will likely require much more–and sooner.</a:t>
            </a:r>
          </a:p>
          <a:p>
            <a:pPr marL="514350" indent="-514350">
              <a:buFont typeface="+mj-lt"/>
              <a:buAutoNum type="arabicPeriod"/>
            </a:pPr>
            <a:r>
              <a:rPr lang="en-US"/>
              <a:t>Immediate and sustained action is needed across all transport modes, countries, and internationally.</a:t>
            </a:r>
          </a:p>
          <a:p>
            <a:pPr marL="514350" indent="-514350">
              <a:buFont typeface="+mj-lt"/>
              <a:buAutoNum type="arabicPeriod"/>
            </a:pPr>
            <a:r>
              <a:rPr lang="en-US"/>
              <a:t>Transformation requires combination of innovative solutions with proven policies and technologies.</a:t>
            </a:r>
          </a:p>
          <a:p>
            <a:pPr marL="514350" indent="-514350">
              <a:buFont typeface="+mj-lt"/>
              <a:buAutoNum type="arabicPeriod"/>
            </a:pPr>
            <a:r>
              <a:rPr lang="en-US"/>
              <a:t>Fiscal measures including carbon, fuel and vehicle taxation complement–rather than replace–regulatory approaches.</a:t>
            </a:r>
          </a:p>
          <a:p>
            <a:pPr marL="514350" indent="-514350">
              <a:buFont typeface="+mj-lt"/>
              <a:buAutoNum type="arabicPeriod"/>
            </a:pPr>
            <a:r>
              <a:rPr lang="en-US"/>
              <a:t>Efficiency standards are important drivers of oil demand reductions for on-road vehicles, ships, and aircraft.</a:t>
            </a:r>
          </a:p>
          <a:p>
            <a:pPr marL="514350" indent="-514350">
              <a:buFont typeface="+mj-lt"/>
              <a:buAutoNum type="arabicPeriod"/>
            </a:pPr>
            <a:r>
              <a:rPr lang="en-US"/>
              <a:t>Expected demand reductions severely limit the business case for extracting oil from the Artic, many deep-water oil reserves, in-situ tar sands, and high cost offshore and shale reserves.</a:t>
            </a:r>
          </a:p>
          <a:p>
            <a:pPr marL="514350" indent="-514350">
              <a:buFont typeface="+mj-lt"/>
              <a:buAutoNum type="arabicPeriod"/>
            </a:pPr>
            <a:r>
              <a:rPr lang="en-US"/>
              <a:t>Lower long-term oil prices will reduce consumer energy bills and benefit the economies of oil importers.</a:t>
            </a:r>
          </a:p>
        </p:txBody>
      </p:sp>
      <p:sp>
        <p:nvSpPr>
          <p:cNvPr id="4" name="Title 3"/>
          <p:cNvSpPr>
            <a:spLocks noGrp="1"/>
          </p:cNvSpPr>
          <p:nvPr>
            <p:ph type="title"/>
          </p:nvPr>
        </p:nvSpPr>
        <p:spPr/>
        <p:txBody>
          <a:bodyPr/>
          <a:lstStyle/>
          <a:p>
            <a:r>
              <a:rPr lang="en-US"/>
              <a:t>Conclusions</a:t>
            </a:r>
          </a:p>
        </p:txBody>
      </p:sp>
    </p:spTree>
    <p:extLst>
      <p:ext uri="{BB962C8B-B14F-4D97-AF65-F5344CB8AC3E}">
        <p14:creationId xmlns:p14="http://schemas.microsoft.com/office/powerpoint/2010/main" val="2171188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14</a:t>
            </a:fld>
            <a:endParaRPr lang="en-US" dirty="0"/>
          </a:p>
        </p:txBody>
      </p:sp>
      <p:sp>
        <p:nvSpPr>
          <p:cNvPr id="3" name="Title 2"/>
          <p:cNvSpPr>
            <a:spLocks noGrp="1"/>
          </p:cNvSpPr>
          <p:nvPr>
            <p:ph type="title"/>
          </p:nvPr>
        </p:nvSpPr>
        <p:spPr/>
        <p:txBody>
          <a:bodyPr/>
          <a:lstStyle/>
          <a:p>
            <a:r>
              <a:rPr lang="en-US"/>
              <a:t>Extra slides</a:t>
            </a:r>
          </a:p>
        </p:txBody>
      </p:sp>
    </p:spTree>
    <p:extLst>
      <p:ext uri="{BB962C8B-B14F-4D97-AF65-F5344CB8AC3E}">
        <p14:creationId xmlns:p14="http://schemas.microsoft.com/office/powerpoint/2010/main" val="727541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15</a:t>
            </a:fld>
            <a:endParaRPr lang="en-US" dirty="0"/>
          </a:p>
        </p:txBody>
      </p:sp>
      <p:sp>
        <p:nvSpPr>
          <p:cNvPr id="3" name="Content Placeholder 2"/>
          <p:cNvSpPr>
            <a:spLocks noGrp="1"/>
          </p:cNvSpPr>
          <p:nvPr>
            <p:ph idx="1"/>
          </p:nvPr>
        </p:nvSpPr>
        <p:spPr/>
        <p:txBody>
          <a:bodyPr>
            <a:normAutofit/>
          </a:bodyPr>
          <a:lstStyle/>
          <a:p>
            <a:pPr marL="0" indent="0">
              <a:buNone/>
            </a:pPr>
            <a:r>
              <a:rPr lang="en-US" sz="2600"/>
              <a:t>“Meeting long-term climate goals within the transportation sector will require strong policy action [...] including a continuation of vehicle efficiency improvements, the aggressive deployment of potentially zero-carbon vehicle technologies, and significant shifts to less energy-intensive modes, all of which can be facilitated through strong fiscal policies to help internalize the carbon impacts of transportation.” </a:t>
            </a:r>
          </a:p>
          <a:p>
            <a:pPr marL="0" indent="0">
              <a:buNone/>
            </a:pPr>
            <a:r>
              <a:rPr lang="en-US" sz="2600"/>
              <a:t>Global Transportation Energy and Climate Roadmap (Façanha, Blumberg &amp; Miller, 2012)</a:t>
            </a:r>
          </a:p>
        </p:txBody>
      </p:sp>
      <p:sp>
        <p:nvSpPr>
          <p:cNvPr id="4" name="Title 3"/>
          <p:cNvSpPr>
            <a:spLocks noGrp="1"/>
          </p:cNvSpPr>
          <p:nvPr>
            <p:ph type="title"/>
          </p:nvPr>
        </p:nvSpPr>
        <p:spPr/>
        <p:txBody>
          <a:bodyPr>
            <a:normAutofit fontScale="90000"/>
          </a:bodyPr>
          <a:lstStyle/>
          <a:p>
            <a:r>
              <a:rPr lang="en-US"/>
              <a:t>Meeting global climate goals for transport requires an “all-of-the-above” approach</a:t>
            </a:r>
          </a:p>
        </p:txBody>
      </p:sp>
    </p:spTree>
    <p:extLst>
      <p:ext uri="{BB962C8B-B14F-4D97-AF65-F5344CB8AC3E}">
        <p14:creationId xmlns:p14="http://schemas.microsoft.com/office/powerpoint/2010/main" val="384297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descr="_Carbon.Price_Global.pdf"/>
          <p:cNvPicPr>
            <a:picLocks noGrp="1" noChangeAspect="1"/>
          </p:cNvPicPr>
          <p:nvPr>
            <p:ph idx="11"/>
          </p:nvPr>
        </p:nvPicPr>
        <p:blipFill>
          <a:blip r:embed="rId3">
            <a:extLst>
              <a:ext uri="{28A0092B-C50C-407E-A947-70E740481C1C}">
                <a14:useLocalDpi xmlns:a14="http://schemas.microsoft.com/office/drawing/2010/main" val="0"/>
              </a:ext>
            </a:extLst>
          </a:blip>
          <a:srcRect t="-25066" b="-25066"/>
          <a:stretch>
            <a:fillRect/>
          </a:stretch>
        </p:blipFill>
        <p:spPr>
          <a:prstGeom prst="rect">
            <a:avLst/>
          </a:prstGeom>
        </p:spPr>
      </p:pic>
      <p:sp>
        <p:nvSpPr>
          <p:cNvPr id="2" name="Title 1"/>
          <p:cNvSpPr>
            <a:spLocks noGrp="1"/>
          </p:cNvSpPr>
          <p:nvPr>
            <p:ph type="title"/>
          </p:nvPr>
        </p:nvSpPr>
        <p:spPr/>
        <p:txBody>
          <a:bodyPr>
            <a:normAutofit/>
          </a:bodyPr>
          <a:lstStyle/>
          <a:p>
            <a:r>
              <a:rPr lang="en-US" sz="2800" dirty="0" smtClean="0"/>
              <a:t>IAMs reach 450 ppm CO</a:t>
            </a:r>
            <a:r>
              <a:rPr lang="en-US" sz="2800" baseline="-25000" dirty="0" smtClean="0"/>
              <a:t>2</a:t>
            </a:r>
            <a:r>
              <a:rPr lang="en-US" sz="2800" dirty="0" smtClean="0"/>
              <a:t> w/ escalating carbon prices</a:t>
            </a:r>
            <a:endParaRPr lang="en-US" sz="2800" dirty="0"/>
          </a:p>
        </p:txBody>
      </p:sp>
      <p:pic>
        <p:nvPicPr>
          <p:cNvPr id="10" name="Content Placeholder 9" descr="_CO2.Concentration_Global.pdf"/>
          <p:cNvPicPr>
            <a:picLocks noGrp="1" noChangeAspect="1"/>
          </p:cNvPicPr>
          <p:nvPr>
            <p:ph idx="1"/>
          </p:nvPr>
        </p:nvPicPr>
        <p:blipFill>
          <a:blip r:embed="rId4">
            <a:extLst>
              <a:ext uri="{28A0092B-C50C-407E-A947-70E740481C1C}">
                <a14:useLocalDpi xmlns:a14="http://schemas.microsoft.com/office/drawing/2010/main" val="0"/>
              </a:ext>
            </a:extLst>
          </a:blip>
          <a:srcRect t="-25000" b="-25000"/>
          <a:stretch>
            <a:fillRect/>
          </a:stretch>
        </p:blipFill>
        <p:spPr>
          <a:prstGeom prst="rect">
            <a:avLst/>
          </a:prstGeom>
        </p:spPr>
      </p:pic>
    </p:spTree>
    <p:extLst>
      <p:ext uri="{BB962C8B-B14F-4D97-AF65-F5344CB8AC3E}">
        <p14:creationId xmlns:p14="http://schemas.microsoft.com/office/powerpoint/2010/main" val="23388160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17</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rcRect l="-12046" r="-12046"/>
          <a:stretch>
            <a:fillRect/>
          </a:stretch>
        </p:blipFill>
        <p:spPr bwMode="auto">
          <a:prstGeom prst="rect">
            <a:avLst/>
          </a:prstGeom>
          <a:noFill/>
          <a:ln>
            <a:noFill/>
          </a:ln>
        </p:spPr>
      </p:pic>
      <p:sp>
        <p:nvSpPr>
          <p:cNvPr id="9" name="Title 8"/>
          <p:cNvSpPr>
            <a:spLocks noGrp="1"/>
          </p:cNvSpPr>
          <p:nvPr>
            <p:ph type="title"/>
          </p:nvPr>
        </p:nvSpPr>
        <p:spPr/>
        <p:txBody>
          <a:bodyPr>
            <a:normAutofit fontScale="90000"/>
          </a:bodyPr>
          <a:lstStyle/>
          <a:p>
            <a:r>
              <a:rPr lang="en-US"/>
              <a:t>CO</a:t>
            </a:r>
            <a:r>
              <a:rPr lang="en-US" baseline="-25000"/>
              <a:t>2</a:t>
            </a:r>
            <a:r>
              <a:rPr lang="en-US"/>
              <a:t> reductions achievable with “world-class” policies are evenly split between LD and HD sectors</a:t>
            </a:r>
          </a:p>
        </p:txBody>
      </p:sp>
      <p:sp>
        <p:nvSpPr>
          <p:cNvPr id="10" name="Text Placeholder 9"/>
          <p:cNvSpPr>
            <a:spLocks noGrp="1"/>
          </p:cNvSpPr>
          <p:nvPr>
            <p:ph type="body" sz="quarter" idx="11"/>
          </p:nvPr>
        </p:nvSpPr>
        <p:spPr/>
        <p:txBody>
          <a:bodyPr/>
          <a:lstStyle/>
          <a:p>
            <a:r>
              <a:rPr lang="en-US" b="1"/>
              <a:t>Direct combustion CO</a:t>
            </a:r>
            <a:r>
              <a:rPr lang="en-US" b="1" baseline="-25000"/>
              <a:t>2</a:t>
            </a:r>
            <a:r>
              <a:rPr lang="en-US" b="1"/>
              <a:t> emissions of light- and heavy-duty vehicles, 2005-2040. </a:t>
            </a:r>
            <a:r>
              <a:rPr lang="en-US"/>
              <a:t>Historical and projected emissions for Australia, Brazil, Canada, China, EU-28, India, Japan, Mexico, United States, and Russia.</a:t>
            </a:r>
          </a:p>
        </p:txBody>
      </p:sp>
    </p:spTree>
    <p:extLst>
      <p:ext uri="{BB962C8B-B14F-4D97-AF65-F5344CB8AC3E}">
        <p14:creationId xmlns:p14="http://schemas.microsoft.com/office/powerpoint/2010/main" val="191678457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p:txBody>
          <a:bodyPr/>
          <a:lstStyle/>
          <a:p>
            <a:pPr algn="just"/>
            <a:r>
              <a:rPr lang="en-GB" sz="1600" dirty="0"/>
              <a:t>The reduction in demand delays the need to invest in extracting increasingly expensive oil from non-conventional sources, and the long-term market price of oil would settle around a stable band between $83 and $87 per barrel from 2030 to 2050.</a:t>
            </a:r>
          </a:p>
        </p:txBody>
      </p:sp>
      <p:grpSp>
        <p:nvGrpSpPr>
          <p:cNvPr id="7" name="Group 6"/>
          <p:cNvGrpSpPr/>
          <p:nvPr/>
        </p:nvGrpSpPr>
        <p:grpSpPr>
          <a:xfrm>
            <a:off x="3453777" y="6266631"/>
            <a:ext cx="5388764" cy="470458"/>
            <a:chOff x="3453777" y="6266631"/>
            <a:chExt cx="5388764" cy="470458"/>
          </a:xfrm>
        </p:grpSpPr>
        <p:pic>
          <p:nvPicPr>
            <p:cNvPr id="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6281" t="17911" r="7246" b="20895"/>
            <a:stretch>
              <a:fillRect/>
            </a:stretch>
          </p:blipFill>
          <p:spPr bwMode="auto">
            <a:xfrm>
              <a:off x="3453777" y="6290018"/>
              <a:ext cx="1940942" cy="44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7026051" y="6266631"/>
              <a:ext cx="1816490" cy="470458"/>
            </a:xfrm>
            <a:prstGeom prst="rect">
              <a:avLst/>
            </a:prstGeom>
          </p:spPr>
        </p:pic>
      </p:grpSp>
      <p:pic>
        <p:nvPicPr>
          <p:cNvPr id="11" name="Content Placeholder 10"/>
          <p:cNvPicPr>
            <a:picLocks noGrp="1" noChangeAspect="1"/>
          </p:cNvPicPr>
          <p:nvPr>
            <p:ph idx="1"/>
          </p:nvPr>
        </p:nvPicPr>
        <p:blipFill>
          <a:blip r:embed="rId4"/>
          <a:srcRect l="-7300" r="-7300"/>
          <a:stretch>
            <a:fillRect/>
          </a:stretch>
        </p:blipFill>
        <p:spPr>
          <a:prstGeom prst="rect">
            <a:avLst/>
          </a:prstGeom>
        </p:spPr>
      </p:pic>
    </p:spTree>
    <p:extLst>
      <p:ext uri="{BB962C8B-B14F-4D97-AF65-F5344CB8AC3E}">
        <p14:creationId xmlns:p14="http://schemas.microsoft.com/office/powerpoint/2010/main" val="29176503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l="-9629" r="-9629"/>
          <a:stretch>
            <a:fillRect/>
          </a:stretch>
        </p:blipFill>
        <p:spPr>
          <a:xfrm>
            <a:off x="-501437" y="1427177"/>
            <a:ext cx="8339051" cy="4754338"/>
          </a:xfrm>
        </p:spPr>
      </p:pic>
      <p:sp>
        <p:nvSpPr>
          <p:cNvPr id="4098" name="Rectangle 3"/>
          <p:cNvSpPr>
            <a:spLocks noGrp="1" noChangeArrowheads="1"/>
          </p:cNvSpPr>
          <p:nvPr>
            <p:ph type="title"/>
          </p:nvPr>
        </p:nvSpPr>
        <p:spPr/>
        <p:txBody>
          <a:bodyPr/>
          <a:lstStyle/>
          <a:p>
            <a:pPr algn="just"/>
            <a:r>
              <a:rPr lang="en-GB" sz="1600" dirty="0"/>
              <a:t>At the price point projected in the Technology Potential scenario, it would not be profitable to extract oil from the Artic; from many deep-water oil reserves; as well as from in-situ tar sands and higher cost offshore and shale.</a:t>
            </a:r>
          </a:p>
        </p:txBody>
      </p:sp>
      <p:pic>
        <p:nvPicPr>
          <p:cNvPr id="12" name="Picture 11"/>
          <p:cNvPicPr>
            <a:picLocks noChangeAspect="1"/>
          </p:cNvPicPr>
          <p:nvPr/>
        </p:nvPicPr>
        <p:blipFill>
          <a:blip r:embed="rId3"/>
          <a:stretch>
            <a:fillRect/>
          </a:stretch>
        </p:blipFill>
        <p:spPr>
          <a:xfrm>
            <a:off x="6912278" y="1850866"/>
            <a:ext cx="2437871" cy="2620935"/>
          </a:xfrm>
          <a:prstGeom prst="rect">
            <a:avLst/>
          </a:prstGeom>
        </p:spPr>
      </p:pic>
      <p:grpSp>
        <p:nvGrpSpPr>
          <p:cNvPr id="11" name="Group 10"/>
          <p:cNvGrpSpPr/>
          <p:nvPr/>
        </p:nvGrpSpPr>
        <p:grpSpPr>
          <a:xfrm>
            <a:off x="3453777" y="6266631"/>
            <a:ext cx="5388764" cy="470458"/>
            <a:chOff x="3453777" y="6266631"/>
            <a:chExt cx="5388764" cy="470458"/>
          </a:xfrm>
        </p:grpSpPr>
        <p:pic>
          <p:nvPicPr>
            <p:cNvPr id="13"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l="6281" t="17911" r="7246" b="20895"/>
            <a:stretch>
              <a:fillRect/>
            </a:stretch>
          </p:blipFill>
          <p:spPr bwMode="auto">
            <a:xfrm>
              <a:off x="3453777" y="6290018"/>
              <a:ext cx="1940942" cy="447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7026051" y="6266631"/>
              <a:ext cx="1816490" cy="470458"/>
            </a:xfrm>
            <a:prstGeom prst="rect">
              <a:avLst/>
            </a:prstGeom>
          </p:spPr>
        </p:pic>
      </p:grpSp>
    </p:spTree>
    <p:extLst>
      <p:ext uri="{BB962C8B-B14F-4D97-AF65-F5344CB8AC3E}">
        <p14:creationId xmlns:p14="http://schemas.microsoft.com/office/powerpoint/2010/main" val="1484661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ITEM collaboration involves models with transport, energy-economics, and climate-energy structures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448967506"/>
              </p:ext>
            </p:extLst>
          </p:nvPr>
        </p:nvGraphicFramePr>
        <p:xfrm>
          <a:off x="200485" y="1366838"/>
          <a:ext cx="7386724" cy="3881169"/>
        </p:xfrm>
        <a:graphic>
          <a:graphicData uri="http://schemas.openxmlformats.org/drawingml/2006/table">
            <a:tbl>
              <a:tblPr firstRow="1" bandRow="1">
                <a:tableStyleId>{F2DE63D5-997A-4646-A377-4702673A728D}</a:tableStyleId>
              </a:tblPr>
              <a:tblGrid>
                <a:gridCol w="1846681">
                  <a:extLst>
                    <a:ext uri="{9D8B030D-6E8A-4147-A177-3AD203B41FA5}">
                      <a16:colId xmlns="" xmlns:a16="http://schemas.microsoft.com/office/drawing/2014/main" val="20000"/>
                    </a:ext>
                  </a:extLst>
                </a:gridCol>
                <a:gridCol w="1846681">
                  <a:extLst>
                    <a:ext uri="{9D8B030D-6E8A-4147-A177-3AD203B41FA5}">
                      <a16:colId xmlns="" xmlns:a16="http://schemas.microsoft.com/office/drawing/2014/main" val="20001"/>
                    </a:ext>
                  </a:extLst>
                </a:gridCol>
                <a:gridCol w="1846681">
                  <a:extLst>
                    <a:ext uri="{9D8B030D-6E8A-4147-A177-3AD203B41FA5}">
                      <a16:colId xmlns="" xmlns:a16="http://schemas.microsoft.com/office/drawing/2014/main" val="20002"/>
                    </a:ext>
                  </a:extLst>
                </a:gridCol>
                <a:gridCol w="1846681">
                  <a:extLst>
                    <a:ext uri="{9D8B030D-6E8A-4147-A177-3AD203B41FA5}">
                      <a16:colId xmlns="" xmlns:a16="http://schemas.microsoft.com/office/drawing/2014/main" val="20003"/>
                    </a:ext>
                  </a:extLst>
                </a:gridCol>
              </a:tblGrid>
              <a:tr h="764052">
                <a:tc>
                  <a:txBody>
                    <a:bodyPr/>
                    <a:lstStyle/>
                    <a:p>
                      <a:endParaRPr lang="en-US" sz="1500" dirty="0">
                        <a:solidFill>
                          <a:schemeClr val="tx1"/>
                        </a:solidFill>
                        <a:latin typeface="Helvetica"/>
                        <a:cs typeface="Helvetica"/>
                      </a:endParaRPr>
                    </a:p>
                  </a:txBody>
                  <a:tcPr marL="68750" marR="68750">
                    <a:noFill/>
                  </a:tcPr>
                </a:tc>
                <a:tc>
                  <a:txBody>
                    <a:bodyPr/>
                    <a:lstStyle/>
                    <a:p>
                      <a:r>
                        <a:rPr lang="en-US" sz="1500" dirty="0">
                          <a:solidFill>
                            <a:schemeClr val="tx1"/>
                          </a:solidFill>
                          <a:latin typeface="Helvetica"/>
                          <a:cs typeface="Helvetica"/>
                        </a:rPr>
                        <a:t>Transport</a:t>
                      </a:r>
                      <a:r>
                        <a:rPr lang="en-US" sz="1500" baseline="0" dirty="0">
                          <a:solidFill>
                            <a:schemeClr val="tx1"/>
                          </a:solidFill>
                          <a:latin typeface="Helvetica"/>
                          <a:cs typeface="Helvetica"/>
                        </a:rPr>
                        <a:t> focused</a:t>
                      </a:r>
                      <a:endParaRPr lang="en-US" sz="1500" dirty="0">
                        <a:solidFill>
                          <a:schemeClr val="tx1"/>
                        </a:solidFill>
                        <a:latin typeface="Helvetica"/>
                        <a:cs typeface="Helvetica"/>
                      </a:endParaRPr>
                    </a:p>
                  </a:txBody>
                  <a:tcPr marL="68750" marR="68750">
                    <a:noFill/>
                  </a:tcPr>
                </a:tc>
                <a:tc>
                  <a:txBody>
                    <a:bodyPr/>
                    <a:lstStyle/>
                    <a:p>
                      <a:r>
                        <a:rPr lang="en-US" sz="1500" dirty="0">
                          <a:solidFill>
                            <a:schemeClr val="tx1"/>
                          </a:solidFill>
                          <a:latin typeface="Helvetica"/>
                          <a:cs typeface="Helvetica"/>
                        </a:rPr>
                        <a:t>Energy-economics </a:t>
                      </a:r>
                      <a:r>
                        <a:rPr lang="en-US" sz="1500" baseline="0" dirty="0">
                          <a:solidFill>
                            <a:schemeClr val="tx1"/>
                          </a:solidFill>
                          <a:latin typeface="Helvetica"/>
                          <a:cs typeface="Helvetica"/>
                        </a:rPr>
                        <a:t>f</a:t>
                      </a:r>
                      <a:r>
                        <a:rPr lang="en-US" sz="1500" dirty="0">
                          <a:solidFill>
                            <a:schemeClr val="tx1"/>
                          </a:solidFill>
                          <a:latin typeface="Helvetica"/>
                          <a:cs typeface="Helvetica"/>
                        </a:rPr>
                        <a:t>ocused</a:t>
                      </a:r>
                    </a:p>
                  </a:txBody>
                  <a:tcPr marL="68750" marR="68750">
                    <a:noFill/>
                  </a:tcPr>
                </a:tc>
                <a:tc>
                  <a:txBody>
                    <a:bodyPr/>
                    <a:lstStyle/>
                    <a:p>
                      <a:r>
                        <a:rPr lang="en-US" sz="1500" dirty="0">
                          <a:solidFill>
                            <a:schemeClr val="tx1"/>
                          </a:solidFill>
                          <a:latin typeface="Helvetica"/>
                          <a:cs typeface="Helvetica"/>
                        </a:rPr>
                        <a:t>Climate-energy focused</a:t>
                      </a:r>
                    </a:p>
                  </a:txBody>
                  <a:tcPr marL="68750" marR="68750">
                    <a:noFill/>
                  </a:tcPr>
                </a:tc>
                <a:extLst>
                  <a:ext uri="{0D108BD9-81ED-4DB2-BD59-A6C34878D82A}">
                    <a16:rowId xmlns="" xmlns:a16="http://schemas.microsoft.com/office/drawing/2014/main" val="10000"/>
                  </a:ext>
                </a:extLst>
              </a:tr>
              <a:tr h="320563">
                <a:tc>
                  <a:txBody>
                    <a:bodyPr/>
                    <a:lstStyle/>
                    <a:p>
                      <a:r>
                        <a:rPr lang="en-US" sz="1500" dirty="0">
                          <a:solidFill>
                            <a:schemeClr val="tx1"/>
                          </a:solidFill>
                          <a:latin typeface="Helvetica"/>
                          <a:cs typeface="Helvetica"/>
                        </a:rPr>
                        <a:t>CGE-hybrid</a:t>
                      </a:r>
                      <a:endParaRPr lang="en-US" sz="1500" b="1" dirty="0">
                        <a:solidFill>
                          <a:schemeClr val="tx1"/>
                        </a:solidFill>
                        <a:latin typeface="Helvetica"/>
                        <a:cs typeface="Helvetica"/>
                      </a:endParaRPr>
                    </a:p>
                  </a:txBody>
                  <a:tcPr marL="68750" marR="68750"/>
                </a:tc>
                <a:tc>
                  <a:txBody>
                    <a:bodyPr/>
                    <a:lstStyle/>
                    <a:p>
                      <a:endParaRPr lang="en-US" sz="1500" dirty="0">
                        <a:solidFill>
                          <a:schemeClr val="tx1"/>
                        </a:solidFill>
                        <a:latin typeface="Helvetica"/>
                        <a:cs typeface="Helvetica"/>
                      </a:endParaRPr>
                    </a:p>
                  </a:txBody>
                  <a:tcPr marL="68750" marR="68750"/>
                </a:tc>
                <a:tc>
                  <a:txBody>
                    <a:bodyPr/>
                    <a:lstStyle/>
                    <a:p>
                      <a:r>
                        <a:rPr lang="en-US" sz="1500" dirty="0">
                          <a:solidFill>
                            <a:schemeClr val="tx1"/>
                          </a:solidFill>
                          <a:latin typeface="Helvetica"/>
                          <a:cs typeface="Helvetica"/>
                        </a:rPr>
                        <a:t>MIT</a:t>
                      </a:r>
                      <a:r>
                        <a:rPr lang="en-US" sz="1500" kern="1200" dirty="0">
                          <a:solidFill>
                            <a:schemeClr val="tx1"/>
                          </a:solidFill>
                          <a:effectLst/>
                          <a:latin typeface="Helvetica"/>
                          <a:cs typeface="Helvetica"/>
                        </a:rPr>
                        <a:t>–</a:t>
                      </a:r>
                      <a:r>
                        <a:rPr lang="en-US" sz="1500" dirty="0">
                          <a:solidFill>
                            <a:schemeClr val="tx1"/>
                          </a:solidFill>
                          <a:latin typeface="Helvetica"/>
                          <a:cs typeface="Helvetica"/>
                        </a:rPr>
                        <a:t>EPPA</a:t>
                      </a:r>
                    </a:p>
                  </a:txBody>
                  <a:tcPr marL="68750" marR="687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latin typeface="Helvetica"/>
                        <a:cs typeface="Helvetica"/>
                      </a:endParaRPr>
                    </a:p>
                  </a:txBody>
                  <a:tcPr marL="68750" marR="68750"/>
                </a:tc>
                <a:extLst>
                  <a:ext uri="{0D108BD9-81ED-4DB2-BD59-A6C34878D82A}">
                    <a16:rowId xmlns="" xmlns:a16="http://schemas.microsoft.com/office/drawing/2014/main" val="10001"/>
                  </a:ext>
                </a:extLst>
              </a:tr>
              <a:tr h="567150">
                <a:tc>
                  <a:txBody>
                    <a:bodyPr/>
                    <a:lstStyle/>
                    <a:p>
                      <a:r>
                        <a:rPr lang="en-US" sz="1500" dirty="0">
                          <a:solidFill>
                            <a:schemeClr val="tx1"/>
                          </a:solidFill>
                          <a:latin typeface="Helvetica"/>
                          <a:cs typeface="Helvetica"/>
                        </a:rPr>
                        <a:t>Optimization</a:t>
                      </a:r>
                      <a:endParaRPr lang="en-US" sz="1500" b="1" dirty="0">
                        <a:solidFill>
                          <a:schemeClr val="tx1"/>
                        </a:solidFill>
                        <a:latin typeface="Helvetica"/>
                        <a:cs typeface="Helvetica"/>
                      </a:endParaRPr>
                    </a:p>
                  </a:txBody>
                  <a:tcPr marL="68750" marR="68750"/>
                </a:tc>
                <a:tc>
                  <a:txBody>
                    <a:bodyPr/>
                    <a:lstStyle/>
                    <a:p>
                      <a:endParaRPr lang="en-US" sz="1500" dirty="0">
                        <a:solidFill>
                          <a:schemeClr val="tx1"/>
                        </a:solidFill>
                        <a:latin typeface="Helvetica"/>
                        <a:cs typeface="Helvetica"/>
                      </a:endParaRPr>
                    </a:p>
                  </a:txBody>
                  <a:tcPr marL="68750" marR="68750"/>
                </a:tc>
                <a:tc>
                  <a:txBody>
                    <a:bodyPr/>
                    <a:lstStyle/>
                    <a:p>
                      <a:endParaRPr lang="en-US" sz="1500" dirty="0">
                        <a:solidFill>
                          <a:schemeClr val="tx1"/>
                        </a:solidFill>
                        <a:latin typeface="Helvetica"/>
                        <a:cs typeface="Helvetica"/>
                      </a:endParaRPr>
                    </a:p>
                  </a:txBody>
                  <a:tcPr marL="68750" marR="687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Helvetica"/>
                          <a:cs typeface="Helvetica"/>
                        </a:rPr>
                        <a:t>Chalmers</a:t>
                      </a:r>
                      <a:r>
                        <a:rPr lang="en-US" sz="1500" kern="1200" dirty="0">
                          <a:solidFill>
                            <a:schemeClr val="tx1"/>
                          </a:solidFill>
                          <a:effectLst/>
                          <a:latin typeface="Helvetica"/>
                          <a:cs typeface="Helvetica"/>
                        </a:rPr>
                        <a:t>–</a:t>
                      </a:r>
                      <a:r>
                        <a:rPr lang="en-US" sz="1500" dirty="0">
                          <a:solidFill>
                            <a:schemeClr val="tx1"/>
                          </a:solidFill>
                          <a:latin typeface="Helvetica"/>
                          <a:cs typeface="Helvetica"/>
                        </a:rPr>
                        <a:t>GET</a:t>
                      </a:r>
                    </a:p>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Helvetica"/>
                          <a:cs typeface="Helvetica"/>
                        </a:rPr>
                        <a:t>IIASA</a:t>
                      </a:r>
                      <a:r>
                        <a:rPr lang="en-US" sz="1500" kern="1200" dirty="0">
                          <a:solidFill>
                            <a:schemeClr val="tx1"/>
                          </a:solidFill>
                          <a:effectLst/>
                          <a:latin typeface="Helvetica"/>
                          <a:cs typeface="Helvetica"/>
                        </a:rPr>
                        <a:t>–</a:t>
                      </a:r>
                      <a:r>
                        <a:rPr lang="en-US" sz="1500" dirty="0">
                          <a:solidFill>
                            <a:schemeClr val="tx1"/>
                          </a:solidFill>
                          <a:latin typeface="Helvetica"/>
                          <a:cs typeface="Helvetica"/>
                        </a:rPr>
                        <a:t>MESSAGE</a:t>
                      </a:r>
                      <a:endParaRPr lang="en-US" sz="1500" b="0" dirty="0">
                        <a:solidFill>
                          <a:schemeClr val="tx1"/>
                        </a:solidFill>
                        <a:latin typeface="Helvetica"/>
                        <a:cs typeface="Helvetica"/>
                      </a:endParaRPr>
                    </a:p>
                  </a:txBody>
                  <a:tcPr marL="68750" marR="68750"/>
                </a:tc>
                <a:extLst>
                  <a:ext uri="{0D108BD9-81ED-4DB2-BD59-A6C34878D82A}">
                    <a16:rowId xmlns="" xmlns:a16="http://schemas.microsoft.com/office/drawing/2014/main" val="10002"/>
                  </a:ext>
                </a:extLst>
              </a:tr>
              <a:tr h="429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Helvetica"/>
                          <a:cs typeface="Helvetica"/>
                        </a:rPr>
                        <a:t>Simulation</a:t>
                      </a:r>
                      <a:endParaRPr lang="en-US" sz="1500" b="1" dirty="0">
                        <a:solidFill>
                          <a:schemeClr val="tx1"/>
                        </a:solidFill>
                        <a:latin typeface="Helvetica"/>
                        <a:cs typeface="Helvetica"/>
                      </a:endParaRPr>
                    </a:p>
                  </a:txBody>
                  <a:tcPr marL="68750" marR="68750"/>
                </a:tc>
                <a:tc>
                  <a:txBody>
                    <a:bodyPr/>
                    <a:lstStyle/>
                    <a:p>
                      <a:endParaRPr lang="en-US" sz="1500" dirty="0">
                        <a:solidFill>
                          <a:schemeClr val="tx1"/>
                        </a:solidFill>
                        <a:latin typeface="Helvetica"/>
                        <a:cs typeface="Helvetica"/>
                      </a:endParaRPr>
                    </a:p>
                  </a:txBody>
                  <a:tcPr marL="68750" marR="687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Helvetica"/>
                          <a:cs typeface="Helvetica"/>
                        </a:rPr>
                        <a:t>EIA</a:t>
                      </a:r>
                      <a:r>
                        <a:rPr lang="en-US" sz="1500" kern="1200" dirty="0">
                          <a:solidFill>
                            <a:schemeClr val="tx1"/>
                          </a:solidFill>
                          <a:effectLst/>
                          <a:latin typeface="Helvetica"/>
                          <a:cs typeface="Helvetica"/>
                        </a:rPr>
                        <a:t>–WEPS+</a:t>
                      </a:r>
                      <a:endParaRPr lang="en-US" sz="1500" b="0" dirty="0">
                        <a:solidFill>
                          <a:schemeClr val="tx1"/>
                        </a:solidFill>
                        <a:latin typeface="Helvetica"/>
                        <a:cs typeface="Helvetica"/>
                      </a:endParaRPr>
                    </a:p>
                  </a:txBody>
                  <a:tcPr marL="68750" marR="6875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Helvetica"/>
                          <a:cs typeface="Helvetica"/>
                        </a:rPr>
                        <a:t>PNNL</a:t>
                      </a:r>
                      <a:r>
                        <a:rPr lang="en-US" sz="1500" kern="1200" dirty="0">
                          <a:solidFill>
                            <a:schemeClr val="tx1"/>
                          </a:solidFill>
                          <a:effectLst/>
                          <a:latin typeface="Helvetica"/>
                          <a:cs typeface="Helvetica"/>
                        </a:rPr>
                        <a:t>–</a:t>
                      </a:r>
                      <a:r>
                        <a:rPr lang="en-US" sz="1500" dirty="0">
                          <a:solidFill>
                            <a:schemeClr val="tx1"/>
                          </a:solidFill>
                          <a:latin typeface="Helvetica"/>
                          <a:cs typeface="Helvetica"/>
                        </a:rPr>
                        <a:t>GCAM</a:t>
                      </a:r>
                    </a:p>
                  </a:txBody>
                  <a:tcPr marL="68750" marR="68750"/>
                </a:tc>
                <a:extLst>
                  <a:ext uri="{0D108BD9-81ED-4DB2-BD59-A6C34878D82A}">
                    <a16:rowId xmlns="" xmlns:a16="http://schemas.microsoft.com/office/drawing/2014/main" val="10003"/>
                  </a:ext>
                </a:extLst>
              </a:tr>
              <a:tr h="1800084">
                <a:tc>
                  <a:txBody>
                    <a:bodyPr/>
                    <a:lstStyle/>
                    <a:p>
                      <a:r>
                        <a:rPr lang="en-US" sz="1500" dirty="0">
                          <a:solidFill>
                            <a:schemeClr val="tx1"/>
                          </a:solidFill>
                          <a:latin typeface="Helvetica"/>
                          <a:cs typeface="Helvetica"/>
                        </a:rPr>
                        <a:t>Accounting/Stock-turnover model</a:t>
                      </a:r>
                      <a:endParaRPr lang="en-US" sz="1500" b="1" dirty="0">
                        <a:solidFill>
                          <a:schemeClr val="tx1"/>
                        </a:solidFill>
                        <a:latin typeface="Helvetica"/>
                        <a:cs typeface="Helvetica"/>
                      </a:endParaRPr>
                    </a:p>
                  </a:txBody>
                  <a:tcPr marL="68750" marR="68750"/>
                </a:tc>
                <a:tc>
                  <a:txBody>
                    <a:bodyPr/>
                    <a:lstStyle/>
                    <a:p>
                      <a:pPr marL="230188" marR="0" indent="-230188" algn="l" defTabSz="914400" rtl="0" eaLnBrk="1" fontAlgn="auto" latinLnBrk="0" hangingPunct="1">
                        <a:lnSpc>
                          <a:spcPct val="100000"/>
                        </a:lnSpc>
                        <a:spcBef>
                          <a:spcPts val="0"/>
                        </a:spcBef>
                        <a:spcAft>
                          <a:spcPts val="0"/>
                        </a:spcAft>
                        <a:buClr>
                          <a:schemeClr val="accent2"/>
                        </a:buClr>
                        <a:buSzTx/>
                        <a:buFont typeface="Wingdings" charset="2"/>
                        <a:buChar char="§"/>
                        <a:tabLst/>
                        <a:defRPr/>
                      </a:pPr>
                      <a:r>
                        <a:rPr lang="en-US" sz="1500" dirty="0">
                          <a:solidFill>
                            <a:schemeClr val="tx1"/>
                          </a:solidFill>
                          <a:latin typeface="Helvetica"/>
                          <a:cs typeface="Helvetica"/>
                        </a:rPr>
                        <a:t>Statoil</a:t>
                      </a:r>
                    </a:p>
                    <a:p>
                      <a:pPr marL="230188" marR="0" indent="-230188" algn="l" defTabSz="914400" rtl="0" eaLnBrk="1" fontAlgn="auto" latinLnBrk="0" hangingPunct="1">
                        <a:lnSpc>
                          <a:spcPct val="100000"/>
                        </a:lnSpc>
                        <a:spcBef>
                          <a:spcPts val="0"/>
                        </a:spcBef>
                        <a:spcAft>
                          <a:spcPts val="0"/>
                        </a:spcAft>
                        <a:buClr>
                          <a:schemeClr val="accent2"/>
                        </a:buClr>
                        <a:buSzTx/>
                        <a:buFont typeface="Wingdings" charset="2"/>
                        <a:buChar char="§"/>
                        <a:tabLst/>
                        <a:defRPr/>
                      </a:pPr>
                      <a:r>
                        <a:rPr lang="en-US" sz="1500" dirty="0">
                          <a:solidFill>
                            <a:schemeClr val="tx1"/>
                          </a:solidFill>
                          <a:latin typeface="Helvetica"/>
                          <a:cs typeface="Helvetica"/>
                        </a:rPr>
                        <a:t>ICCT</a:t>
                      </a:r>
                      <a:r>
                        <a:rPr lang="en-US" sz="1500" kern="1200" dirty="0">
                          <a:solidFill>
                            <a:schemeClr val="tx1"/>
                          </a:solidFill>
                          <a:effectLst/>
                          <a:latin typeface="Helvetica"/>
                          <a:cs typeface="Helvetica"/>
                        </a:rPr>
                        <a:t>–</a:t>
                      </a:r>
                      <a:r>
                        <a:rPr lang="en-US" sz="1500" dirty="0">
                          <a:solidFill>
                            <a:schemeClr val="tx1"/>
                          </a:solidFill>
                          <a:latin typeface="Helvetica"/>
                          <a:cs typeface="Helvetica"/>
                        </a:rPr>
                        <a:t>Roadmap</a:t>
                      </a:r>
                    </a:p>
                    <a:p>
                      <a:pPr marL="230188" indent="-230188">
                        <a:buClr>
                          <a:schemeClr val="accent2"/>
                        </a:buClr>
                        <a:buFont typeface="Wingdings" charset="2"/>
                        <a:buChar char="§"/>
                      </a:pPr>
                      <a:r>
                        <a:rPr lang="en-US" sz="1500" dirty="0">
                          <a:solidFill>
                            <a:schemeClr val="tx1"/>
                          </a:solidFill>
                          <a:latin typeface="Helvetica"/>
                          <a:cs typeface="Helvetica"/>
                        </a:rPr>
                        <a:t>BP</a:t>
                      </a:r>
                    </a:p>
                    <a:p>
                      <a:pPr marL="230188" indent="-230188">
                        <a:buClr>
                          <a:schemeClr val="accent2"/>
                        </a:buClr>
                        <a:buFont typeface="Wingdings" charset="2"/>
                        <a:buChar char="§"/>
                      </a:pPr>
                      <a:r>
                        <a:rPr lang="en-US" sz="1500" dirty="0">
                          <a:solidFill>
                            <a:schemeClr val="tx1"/>
                          </a:solidFill>
                          <a:latin typeface="Helvetica"/>
                          <a:cs typeface="Helvetica"/>
                        </a:rPr>
                        <a:t>Shell</a:t>
                      </a:r>
                    </a:p>
                    <a:p>
                      <a:pPr marL="230188" indent="-230188">
                        <a:buClr>
                          <a:schemeClr val="accent2"/>
                        </a:buClr>
                        <a:buFont typeface="Wingdings" charset="2"/>
                        <a:buChar char="§"/>
                      </a:pPr>
                      <a:r>
                        <a:rPr lang="en-US" sz="1500" dirty="0">
                          <a:solidFill>
                            <a:schemeClr val="tx1"/>
                          </a:solidFill>
                          <a:latin typeface="Helvetica"/>
                          <a:cs typeface="Helvetica"/>
                        </a:rPr>
                        <a:t>ExxonMobil</a:t>
                      </a:r>
                      <a:endParaRPr lang="en-US" sz="1500" b="0" dirty="0">
                        <a:solidFill>
                          <a:schemeClr val="tx1"/>
                        </a:solidFill>
                        <a:latin typeface="Helvetica"/>
                        <a:cs typeface="Helvetica"/>
                      </a:endParaRPr>
                    </a:p>
                    <a:p>
                      <a:pPr marL="230188" marR="0" indent="-230188" algn="l" defTabSz="914400" rtl="0" eaLnBrk="1" fontAlgn="auto" latinLnBrk="0" hangingPunct="1">
                        <a:lnSpc>
                          <a:spcPct val="100000"/>
                        </a:lnSpc>
                        <a:spcBef>
                          <a:spcPts val="0"/>
                        </a:spcBef>
                        <a:spcAft>
                          <a:spcPts val="0"/>
                        </a:spcAft>
                        <a:buClr>
                          <a:schemeClr val="accent2"/>
                        </a:buClr>
                        <a:buSzTx/>
                        <a:buFont typeface="Wingdings" charset="2"/>
                        <a:buChar char="§"/>
                        <a:tabLst/>
                        <a:defRPr/>
                      </a:pPr>
                      <a:r>
                        <a:rPr lang="en-US" sz="1500" dirty="0">
                          <a:solidFill>
                            <a:schemeClr val="tx1"/>
                          </a:solidFill>
                          <a:latin typeface="Helvetica"/>
                          <a:cs typeface="Helvetica"/>
                        </a:rPr>
                        <a:t>ITF-LDV</a:t>
                      </a:r>
                    </a:p>
                    <a:p>
                      <a:pPr marL="230188" marR="0" indent="-230188" algn="l" defTabSz="914400" rtl="0" eaLnBrk="1" fontAlgn="auto" latinLnBrk="0" hangingPunct="1">
                        <a:lnSpc>
                          <a:spcPct val="100000"/>
                        </a:lnSpc>
                        <a:spcBef>
                          <a:spcPts val="0"/>
                        </a:spcBef>
                        <a:spcAft>
                          <a:spcPts val="0"/>
                        </a:spcAft>
                        <a:buClr>
                          <a:schemeClr val="accent2"/>
                        </a:buClr>
                        <a:buSzTx/>
                        <a:buFont typeface="Wingdings" charset="2"/>
                        <a:buChar char="§"/>
                        <a:tabLst/>
                        <a:defRPr/>
                      </a:pPr>
                      <a:r>
                        <a:rPr lang="en-US" sz="1500" dirty="0">
                          <a:solidFill>
                            <a:schemeClr val="tx1"/>
                          </a:solidFill>
                          <a:latin typeface="Helvetica"/>
                          <a:cs typeface="Helvetica"/>
                        </a:rPr>
                        <a:t>IEA</a:t>
                      </a:r>
                      <a:r>
                        <a:rPr lang="en-US" sz="1500" kern="1200" dirty="0">
                          <a:solidFill>
                            <a:schemeClr val="tx1"/>
                          </a:solidFill>
                          <a:effectLst/>
                          <a:latin typeface="Helvetica"/>
                          <a:cs typeface="Helvetica"/>
                        </a:rPr>
                        <a:t>–</a:t>
                      </a:r>
                      <a:r>
                        <a:rPr lang="en-US" sz="1500" dirty="0" err="1">
                          <a:solidFill>
                            <a:schemeClr val="tx1"/>
                          </a:solidFill>
                          <a:latin typeface="Helvetica"/>
                          <a:cs typeface="Helvetica"/>
                        </a:rPr>
                        <a:t>MoMo</a:t>
                      </a:r>
                      <a:endParaRPr lang="en-US" sz="1500" dirty="0">
                        <a:solidFill>
                          <a:schemeClr val="tx1"/>
                        </a:solidFill>
                        <a:latin typeface="Helvetica"/>
                        <a:cs typeface="Helvetica"/>
                      </a:endParaRPr>
                    </a:p>
                  </a:txBody>
                  <a:tcPr marL="68750" marR="68750"/>
                </a:tc>
                <a:tc>
                  <a:txBody>
                    <a:bodyPr/>
                    <a:lstStyle/>
                    <a:p>
                      <a:pPr marL="0" indent="0">
                        <a:buClr>
                          <a:schemeClr val="accent2"/>
                        </a:buClr>
                        <a:buFont typeface="Wingdings" charset="2"/>
                        <a:buNone/>
                      </a:pPr>
                      <a:endParaRPr lang="en-US" sz="1500" dirty="0">
                        <a:solidFill>
                          <a:schemeClr val="tx1"/>
                        </a:solidFill>
                        <a:latin typeface="Helvetica"/>
                        <a:cs typeface="Helvetica"/>
                      </a:endParaRPr>
                    </a:p>
                  </a:txBody>
                  <a:tcPr marL="68750" marR="68750"/>
                </a:tc>
                <a:tc>
                  <a:txBody>
                    <a:bodyPr/>
                    <a:lstStyle/>
                    <a:p>
                      <a:endParaRPr lang="en-US" sz="1500" dirty="0">
                        <a:solidFill>
                          <a:schemeClr val="tx1"/>
                        </a:solidFill>
                        <a:latin typeface="Helvetica"/>
                        <a:cs typeface="Helvetica"/>
                      </a:endParaRPr>
                    </a:p>
                  </a:txBody>
                  <a:tcPr marL="68750" marR="68750"/>
                </a:tc>
                <a:extLst>
                  <a:ext uri="{0D108BD9-81ED-4DB2-BD59-A6C34878D82A}">
                    <a16:rowId xmlns="" xmlns:a16="http://schemas.microsoft.com/office/drawing/2014/main" val="10004"/>
                  </a:ext>
                </a:extLst>
              </a:tr>
            </a:tbl>
          </a:graphicData>
        </a:graphic>
      </p:graphicFrame>
      <p:sp>
        <p:nvSpPr>
          <p:cNvPr id="7" name="Slide Number Placeholder 1"/>
          <p:cNvSpPr>
            <a:spLocks noGrp="1"/>
          </p:cNvSpPr>
          <p:nvPr>
            <p:ph type="sldNum" sz="quarter" idx="10"/>
          </p:nvPr>
        </p:nvSpPr>
        <p:spPr>
          <a:xfrm>
            <a:off x="7010400" y="6248400"/>
            <a:ext cx="1905000" cy="381000"/>
          </a:xfrm>
        </p:spPr>
        <p:txBody>
          <a:bodyPr/>
          <a:lstStyle/>
          <a:p>
            <a:r>
              <a:rPr lang="en-US" dirty="0" smtClean="0"/>
              <a:t>Slide </a:t>
            </a:r>
            <a:fld id="{4B56B99C-AB85-4590-91AE-E5FFE05CF6FD}" type="slidenum">
              <a:rPr lang="en-US" smtClean="0"/>
              <a:pPr/>
              <a:t>2</a:t>
            </a:fld>
            <a:endParaRPr lang="en-US" dirty="0"/>
          </a:p>
        </p:txBody>
      </p:sp>
    </p:spTree>
    <p:extLst>
      <p:ext uri="{BB962C8B-B14F-4D97-AF65-F5344CB8AC3E}">
        <p14:creationId xmlns:p14="http://schemas.microsoft.com/office/powerpoint/2010/main" val="262397348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2221169"/>
              </p:ext>
            </p:extLst>
          </p:nvPr>
        </p:nvGraphicFramePr>
        <p:xfrm>
          <a:off x="201613" y="1279525"/>
          <a:ext cx="8713788" cy="3835400"/>
        </p:xfrm>
        <a:graphic>
          <a:graphicData uri="http://schemas.openxmlformats.org/drawingml/2006/table">
            <a:tbl>
              <a:tblPr firstRow="1" bandRow="1">
                <a:tableStyleId>{7DF18680-E054-41AD-8BC1-D1AEF772440D}</a:tableStyleId>
              </a:tblPr>
              <a:tblGrid>
                <a:gridCol w="2786684"/>
                <a:gridCol w="3022508"/>
                <a:gridCol w="2904596"/>
              </a:tblGrid>
              <a:tr h="370840">
                <a:tc>
                  <a:txBody>
                    <a:bodyPr/>
                    <a:lstStyle/>
                    <a:p>
                      <a:r>
                        <a:rPr lang="en-US" sz="1600"/>
                        <a:t>Effect</a:t>
                      </a:r>
                    </a:p>
                  </a:txBody>
                  <a:tcPr/>
                </a:tc>
                <a:tc>
                  <a:txBody>
                    <a:bodyPr/>
                    <a:lstStyle/>
                    <a:p>
                      <a:r>
                        <a:rPr lang="en-US" sz="1600"/>
                        <a:t>Business as usual (BAU)</a:t>
                      </a:r>
                    </a:p>
                  </a:txBody>
                  <a:tcPr/>
                </a:tc>
                <a:tc>
                  <a:txBody>
                    <a:bodyPr/>
                    <a:lstStyle/>
                    <a:p>
                      <a:r>
                        <a:rPr lang="en-US" sz="1600"/>
                        <a:t>Efficient</a:t>
                      </a:r>
                      <a:r>
                        <a:rPr lang="en-US" sz="1600" baseline="0"/>
                        <a:t> transport (TECH)</a:t>
                      </a:r>
                      <a:endParaRPr lang="en-US" sz="1600"/>
                    </a:p>
                  </a:txBody>
                  <a:tcPr/>
                </a:tc>
              </a:tr>
              <a:tr h="370840">
                <a:tc>
                  <a:txBody>
                    <a:bodyPr/>
                    <a:lstStyle/>
                    <a:p>
                      <a:r>
                        <a:rPr lang="en-US" sz="1600"/>
                        <a:t>Medium-term</a:t>
                      </a:r>
                      <a:r>
                        <a:rPr lang="en-US" sz="1600" baseline="0"/>
                        <a:t> oil prices</a:t>
                      </a:r>
                      <a:endParaRPr lang="en-US" sz="1600"/>
                    </a:p>
                  </a:txBody>
                  <a:tcPr/>
                </a:tc>
                <a:tc>
                  <a:txBody>
                    <a:bodyPr/>
                    <a:lstStyle/>
                    <a:p>
                      <a:r>
                        <a:rPr lang="en-US" sz="1600"/>
                        <a:t>Prices</a:t>
                      </a:r>
                      <a:r>
                        <a:rPr lang="en-US" sz="1600" baseline="0"/>
                        <a:t> likely recover to reflect marginal cost of oil production at ~$80/bbl in 2020-2025.</a:t>
                      </a:r>
                      <a:endParaRPr lang="en-US" sz="1600"/>
                    </a:p>
                  </a:txBody>
                  <a:tcPr/>
                </a:tc>
                <a:tc>
                  <a:txBody>
                    <a:bodyPr/>
                    <a:lstStyle/>
                    <a:p>
                      <a:r>
                        <a:rPr lang="en-US" sz="1600"/>
                        <a:t>Prices likely recover to slightly lower</a:t>
                      </a:r>
                      <a:r>
                        <a:rPr lang="en-US" sz="1600" baseline="0"/>
                        <a:t> levels reflecting lower oil demand.</a:t>
                      </a:r>
                      <a:endParaRPr lang="en-US" sz="1600"/>
                    </a:p>
                  </a:txBody>
                  <a:tcPr/>
                </a:tc>
              </a:tr>
              <a:tr h="370840">
                <a:tc>
                  <a:txBody>
                    <a:bodyPr/>
                    <a:lstStyle/>
                    <a:p>
                      <a:r>
                        <a:rPr lang="en-US" sz="1600"/>
                        <a:t>Transport oil demand</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t>~2x current levels in 2050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t>~1x</a:t>
                      </a:r>
                      <a:r>
                        <a:rPr lang="en-US" sz="1600" baseline="0"/>
                        <a:t> current levels in 2050</a:t>
                      </a:r>
                      <a:endParaRPr lang="en-US" sz="1600"/>
                    </a:p>
                  </a:txBody>
                  <a:tcPr/>
                </a:tc>
              </a:tr>
              <a:tr h="370840">
                <a:tc>
                  <a:txBody>
                    <a:bodyPr/>
                    <a:lstStyle/>
                    <a:p>
                      <a:r>
                        <a:rPr lang="en-US" sz="1600"/>
                        <a:t>Total</a:t>
                      </a:r>
                      <a:r>
                        <a:rPr lang="en-US" sz="1600" baseline="0"/>
                        <a:t> o</a:t>
                      </a:r>
                      <a:r>
                        <a:rPr lang="en-US" sz="1600"/>
                        <a:t>il demand (all sectors)</a:t>
                      </a:r>
                    </a:p>
                  </a:txBody>
                  <a:tcPr/>
                </a:tc>
                <a:tc>
                  <a:txBody>
                    <a:bodyPr/>
                    <a:lstStyle/>
                    <a:p>
                      <a:r>
                        <a:rPr lang="en-US" sz="1600"/>
                        <a:t>151 mb/d in 2050 (+ 60%)</a:t>
                      </a:r>
                    </a:p>
                  </a:txBody>
                  <a:tcPr/>
                </a:tc>
                <a:tc>
                  <a:txBody>
                    <a:bodyPr/>
                    <a:lstStyle/>
                    <a:p>
                      <a:r>
                        <a:rPr lang="en-US" sz="1600"/>
                        <a:t>94 mb/d in 2050 (+</a:t>
                      </a:r>
                      <a:r>
                        <a:rPr lang="en-US" sz="1600" baseline="0"/>
                        <a:t> 0%)</a:t>
                      </a:r>
                      <a:endParaRPr lang="en-US" sz="1600"/>
                    </a:p>
                  </a:txBody>
                  <a:tcPr/>
                </a:tc>
              </a:tr>
              <a:tr h="370840">
                <a:tc>
                  <a:txBody>
                    <a:bodyPr/>
                    <a:lstStyle/>
                    <a:p>
                      <a:r>
                        <a:rPr lang="en-US" sz="1600"/>
                        <a:t>Long-term cost of</a:t>
                      </a:r>
                      <a:r>
                        <a:rPr lang="en-US" sz="1600" baseline="0"/>
                        <a:t> production</a:t>
                      </a:r>
                      <a:endParaRPr lang="en-US" sz="1600"/>
                    </a:p>
                  </a:txBody>
                  <a:tcPr/>
                </a:tc>
                <a:tc>
                  <a:txBody>
                    <a:bodyPr/>
                    <a:lstStyle/>
                    <a:p>
                      <a:r>
                        <a:rPr lang="en-US" sz="1600"/>
                        <a:t>Increases to $130</a:t>
                      </a:r>
                      <a:r>
                        <a:rPr lang="en-US" sz="1600" baseline="0"/>
                        <a:t>-</a:t>
                      </a:r>
                      <a:r>
                        <a:rPr lang="en-US" sz="1600"/>
                        <a:t>$140/bbl</a:t>
                      </a:r>
                    </a:p>
                  </a:txBody>
                  <a:tcPr/>
                </a:tc>
                <a:tc>
                  <a:txBody>
                    <a:bodyPr/>
                    <a:lstStyle/>
                    <a:p>
                      <a:r>
                        <a:rPr lang="en-US" sz="1600"/>
                        <a:t>Stabilizes at $80-87/bbl</a:t>
                      </a:r>
                    </a:p>
                  </a:txBody>
                  <a:tcPr/>
                </a:tc>
              </a:tr>
              <a:tr h="370840">
                <a:tc>
                  <a:txBody>
                    <a:bodyPr/>
                    <a:lstStyle/>
                    <a:p>
                      <a:r>
                        <a:rPr lang="en-US" sz="1600"/>
                        <a:t>Impact</a:t>
                      </a:r>
                      <a:r>
                        <a:rPr lang="en-US" sz="1600" baseline="0"/>
                        <a:t> of oil prices on GDP</a:t>
                      </a:r>
                      <a:endParaRPr lang="en-US" sz="1600"/>
                    </a:p>
                  </a:txBody>
                  <a:tcPr/>
                </a:tc>
                <a:tc>
                  <a:txBody>
                    <a:bodyPr/>
                    <a:lstStyle/>
                    <a:p>
                      <a:r>
                        <a:rPr lang="en-US" sz="1600"/>
                        <a:t>–</a:t>
                      </a:r>
                    </a:p>
                  </a:txBody>
                  <a:tcPr/>
                </a:tc>
                <a:tc>
                  <a:txBody>
                    <a:bodyPr/>
                    <a:lstStyle/>
                    <a:p>
                      <a:r>
                        <a:rPr lang="en-US" sz="1600"/>
                        <a:t>0.5% net GDP increase in US and EU compared to BAU</a:t>
                      </a:r>
                    </a:p>
                  </a:txBody>
                  <a:tcPr/>
                </a:tc>
              </a:tr>
              <a:tr h="370840">
                <a:tc>
                  <a:txBody>
                    <a:bodyPr/>
                    <a:lstStyle/>
                    <a:p>
                      <a:r>
                        <a:rPr lang="en-US" sz="1600"/>
                        <a:t>Oil exploration and production</a:t>
                      </a:r>
                    </a:p>
                  </a:txBody>
                  <a:tcPr/>
                </a:tc>
                <a:tc>
                  <a:txBody>
                    <a:bodyPr/>
                    <a:lstStyle/>
                    <a:p>
                      <a:r>
                        <a:rPr lang="en-US" sz="1600"/>
                        <a:t>Increases</a:t>
                      </a:r>
                      <a:r>
                        <a:rPr lang="en-US" sz="1600" baseline="0"/>
                        <a:t> in</a:t>
                      </a:r>
                      <a:r>
                        <a:rPr lang="en-US" sz="1600"/>
                        <a:t> Arctic,</a:t>
                      </a:r>
                      <a:r>
                        <a:rPr lang="en-US" sz="1600" baseline="0"/>
                        <a:t> </a:t>
                      </a:r>
                      <a:r>
                        <a:rPr lang="en-US" sz="1600"/>
                        <a:t>ultra-deep, tar sands and heavy oils</a:t>
                      </a:r>
                    </a:p>
                  </a:txBody>
                  <a:tcPr/>
                </a:tc>
                <a:tc>
                  <a:txBody>
                    <a:bodyPr/>
                    <a:lstStyle/>
                    <a:p>
                      <a:r>
                        <a:rPr lang="en-US" sz="1600"/>
                        <a:t>Arctic and ultra-deep not viable; limited tar sands/heavy</a:t>
                      </a:r>
                    </a:p>
                  </a:txBody>
                  <a:tcPr/>
                </a:tc>
              </a:tr>
              <a:tr h="370840">
                <a:tc>
                  <a:txBody>
                    <a:bodyPr/>
                    <a:lstStyle/>
                    <a:p>
                      <a:r>
                        <a:rPr lang="en-US" sz="1600"/>
                        <a:t>Climate pathway</a:t>
                      </a:r>
                    </a:p>
                  </a:txBody>
                  <a:tcPr/>
                </a:tc>
                <a:tc>
                  <a:txBody>
                    <a:bodyPr/>
                    <a:lstStyle/>
                    <a:p>
                      <a:r>
                        <a:rPr lang="en-US" sz="1600"/>
                        <a:t>Likely</a:t>
                      </a:r>
                      <a:r>
                        <a:rPr lang="en-US" sz="1600" baseline="0"/>
                        <a:t> greater than </a:t>
                      </a:r>
                      <a:r>
                        <a:rPr lang="en-US" sz="1600"/>
                        <a:t>4 degrees</a:t>
                      </a:r>
                    </a:p>
                  </a:txBody>
                  <a:tcPr/>
                </a:tc>
                <a:tc>
                  <a:txBody>
                    <a:bodyPr/>
                    <a:lstStyle/>
                    <a:p>
                      <a:r>
                        <a:rPr lang="en-US" sz="1600" dirty="0" smtClean="0"/>
                        <a:t>C</a:t>
                      </a:r>
                      <a:r>
                        <a:rPr lang="en-US" sz="1600" baseline="0" dirty="0" smtClean="0"/>
                        <a:t>loser </a:t>
                      </a:r>
                      <a:r>
                        <a:rPr lang="en-US" sz="1600" baseline="0" dirty="0"/>
                        <a:t>to 2 degrees</a:t>
                      </a:r>
                      <a:endParaRPr lang="en-US" sz="1600" dirty="0"/>
                    </a:p>
                  </a:txBody>
                  <a:tcPr/>
                </a:tc>
              </a:tr>
            </a:tbl>
          </a:graphicData>
        </a:graphic>
      </p:graphicFrame>
      <p:sp>
        <p:nvSpPr>
          <p:cNvPr id="3" name="Title 2"/>
          <p:cNvSpPr>
            <a:spLocks noGrp="1"/>
          </p:cNvSpPr>
          <p:nvPr>
            <p:ph type="title"/>
          </p:nvPr>
        </p:nvSpPr>
        <p:spPr/>
        <p:txBody>
          <a:bodyPr>
            <a:noAutofit/>
          </a:bodyPr>
          <a:lstStyle/>
          <a:p>
            <a:r>
              <a:rPr lang="en-US" sz="2300"/>
              <a:t>Paris Agreement objective to limit warming to well below 2</a:t>
            </a:r>
            <a:r>
              <a:rPr lang="it-IT" sz="2300"/>
              <a:t>°</a:t>
            </a:r>
            <a:r>
              <a:rPr lang="en-US" sz="2300"/>
              <a:t>C will involve policies in the “Efficient transport” scenario and more.</a:t>
            </a:r>
          </a:p>
        </p:txBody>
      </p:sp>
      <p:sp>
        <p:nvSpPr>
          <p:cNvPr id="2" name="Rectangle 1"/>
          <p:cNvSpPr/>
          <p:nvPr/>
        </p:nvSpPr>
        <p:spPr bwMode="auto">
          <a:xfrm>
            <a:off x="5998428" y="1279525"/>
            <a:ext cx="2916972" cy="3835400"/>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 name="TextBox 4"/>
          <p:cNvSpPr txBox="1"/>
          <p:nvPr/>
        </p:nvSpPr>
        <p:spPr>
          <a:xfrm>
            <a:off x="3082205" y="6320341"/>
            <a:ext cx="2865839" cy="369332"/>
          </a:xfrm>
          <a:prstGeom prst="rect">
            <a:avLst/>
          </a:prstGeom>
          <a:noFill/>
        </p:spPr>
        <p:txBody>
          <a:bodyPr wrap="none" rtlCol="0">
            <a:spAutoFit/>
          </a:bodyPr>
          <a:lstStyle/>
          <a:p>
            <a:r>
              <a:rPr lang="en-US" sz="1800">
                <a:solidFill>
                  <a:schemeClr val="tx2"/>
                </a:solidFill>
              </a:rPr>
              <a:t>Source: Oil market futures</a:t>
            </a:r>
          </a:p>
        </p:txBody>
      </p:sp>
    </p:spTree>
    <p:extLst>
      <p:ext uri="{BB962C8B-B14F-4D97-AF65-F5344CB8AC3E}">
        <p14:creationId xmlns:p14="http://schemas.microsoft.com/office/powerpoint/2010/main" val="25234386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3</a:t>
            </a:fld>
            <a:endParaRPr lang="en-US" dirty="0"/>
          </a:p>
        </p:txBody>
      </p:sp>
      <p:sp>
        <p:nvSpPr>
          <p:cNvPr id="4" name="Title 3"/>
          <p:cNvSpPr>
            <a:spLocks noGrp="1"/>
          </p:cNvSpPr>
          <p:nvPr>
            <p:ph type="title"/>
          </p:nvPr>
        </p:nvSpPr>
        <p:spPr/>
        <p:txBody>
          <a:bodyPr>
            <a:normAutofit/>
          </a:bodyPr>
          <a:lstStyle/>
          <a:p>
            <a:r>
              <a:rPr lang="en-US"/>
              <a:t>Opportunity for data sharing and collaboration</a:t>
            </a:r>
          </a:p>
        </p:txBody>
      </p:sp>
      <p:pic>
        <p:nvPicPr>
          <p:cNvPr id="5" name="Content Placeholder 11"/>
          <p:cNvPicPr>
            <a:picLocks noGrp="1" noChangeAspect="1"/>
          </p:cNvPicPr>
          <p:nvPr>
            <p:ph idx="1"/>
          </p:nvPr>
        </p:nvPicPr>
        <p:blipFill>
          <a:blip r:embed="rId3"/>
          <a:srcRect t="-8926" b="-8926"/>
          <a:stretch>
            <a:fillRect/>
          </a:stretch>
        </p:blipFill>
        <p:spPr/>
      </p:pic>
      <p:sp>
        <p:nvSpPr>
          <p:cNvPr id="9" name="Rectangle 8"/>
          <p:cNvSpPr/>
          <p:nvPr/>
        </p:nvSpPr>
        <p:spPr>
          <a:xfrm>
            <a:off x="2735166" y="6337518"/>
            <a:ext cx="4572000" cy="369332"/>
          </a:xfrm>
          <a:prstGeom prst="rect">
            <a:avLst/>
          </a:prstGeom>
        </p:spPr>
        <p:txBody>
          <a:bodyPr>
            <a:spAutoFit/>
          </a:bodyPr>
          <a:lstStyle/>
          <a:p>
            <a:r>
              <a:rPr lang="en-US" sz="1800" cap="small" dirty="0">
                <a:ln w="1905">
                  <a:solidFill>
                    <a:schemeClr val="bg1">
                      <a:lumMod val="50000"/>
                    </a:schemeClr>
                  </a:solidFill>
                </a:ln>
                <a:solidFill>
                  <a:schemeClr val="tx1">
                    <a:lumMod val="50000"/>
                    <a:lumOff val="50000"/>
                  </a:schemeClr>
                </a:solidFill>
              </a:rPr>
              <a:t>i</a:t>
            </a:r>
            <a:r>
              <a:rPr lang="en-US" sz="1800" dirty="0">
                <a:ln w="1905">
                  <a:solidFill>
                    <a:schemeClr val="bg1">
                      <a:lumMod val="50000"/>
                    </a:schemeClr>
                  </a:solidFill>
                </a:ln>
                <a:solidFill>
                  <a:schemeClr val="tx1">
                    <a:lumMod val="50000"/>
                    <a:lumOff val="50000"/>
                  </a:schemeClr>
                </a:solidFill>
              </a:rPr>
              <a:t>TEM2</a:t>
            </a:r>
          </a:p>
        </p:txBody>
      </p:sp>
    </p:spTree>
    <p:extLst>
      <p:ext uri="{BB962C8B-B14F-4D97-AF65-F5344CB8AC3E}">
        <p14:creationId xmlns:p14="http://schemas.microsoft.com/office/powerpoint/2010/main" val="2324326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prstGeom prst="rect">
            <a:avLst/>
          </a:prstGeom>
        </p:spPr>
        <p:txBody>
          <a:bodyPr lIns="64008" tIns="32004" rIns="64008" bIns="32004"/>
          <a:lstStyle/>
          <a:p>
            <a:fld id="{546E2B4A-D1A2-E040-81B3-6956B52B19FD}" type="slidenum">
              <a:rPr lang="en-US" smtClean="0"/>
              <a:pPr/>
              <a:t>4</a:t>
            </a:fld>
            <a:endParaRPr lang="en-US" dirty="0"/>
          </a:p>
        </p:txBody>
      </p:sp>
      <p:sp>
        <p:nvSpPr>
          <p:cNvPr id="2" name="Title 1"/>
          <p:cNvSpPr>
            <a:spLocks noGrp="1"/>
          </p:cNvSpPr>
          <p:nvPr>
            <p:ph type="title"/>
          </p:nvPr>
        </p:nvSpPr>
        <p:spPr/>
        <p:txBody>
          <a:bodyPr>
            <a:normAutofit fontScale="90000"/>
          </a:bodyPr>
          <a:lstStyle/>
          <a:p>
            <a:r>
              <a:rPr lang="en-US" dirty="0"/>
              <a:t>Growth in demand for passenger travel is a key challenge for stabilizing transport emissions</a:t>
            </a:r>
          </a:p>
        </p:txBody>
      </p:sp>
      <p:pic>
        <p:nvPicPr>
          <p:cNvPr id="12" name="Content Placeholder 4" descr="_PkmByMode_Global.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6819" r="-16819"/>
          <a:stretch/>
        </p:blipFill>
        <p:spPr/>
      </p:pic>
      <p:sp>
        <p:nvSpPr>
          <p:cNvPr id="13" name="Rectangle 12"/>
          <p:cNvSpPr/>
          <p:nvPr/>
        </p:nvSpPr>
        <p:spPr>
          <a:xfrm>
            <a:off x="2735166" y="6337518"/>
            <a:ext cx="4572000" cy="369332"/>
          </a:xfrm>
          <a:prstGeom prst="rect">
            <a:avLst/>
          </a:prstGeom>
        </p:spPr>
        <p:txBody>
          <a:bodyPr>
            <a:spAutoFit/>
          </a:bodyPr>
          <a:lstStyle/>
          <a:p>
            <a:r>
              <a:rPr lang="en-US" sz="1800" cap="small" dirty="0">
                <a:ln w="1905">
                  <a:solidFill>
                    <a:schemeClr val="bg1">
                      <a:lumMod val="50000"/>
                    </a:schemeClr>
                  </a:solidFill>
                </a:ln>
                <a:solidFill>
                  <a:schemeClr val="tx1">
                    <a:lumMod val="50000"/>
                    <a:lumOff val="50000"/>
                  </a:schemeClr>
                </a:solidFill>
              </a:rPr>
              <a:t>i</a:t>
            </a:r>
            <a:r>
              <a:rPr lang="en-US" sz="1800" dirty="0">
                <a:ln w="1905">
                  <a:solidFill>
                    <a:schemeClr val="bg1">
                      <a:lumMod val="50000"/>
                    </a:schemeClr>
                  </a:solidFill>
                </a:ln>
                <a:solidFill>
                  <a:schemeClr val="tx1">
                    <a:lumMod val="50000"/>
                    <a:lumOff val="50000"/>
                  </a:schemeClr>
                </a:solidFill>
              </a:rPr>
              <a:t>TEM2</a:t>
            </a:r>
          </a:p>
        </p:txBody>
      </p:sp>
    </p:spTree>
    <p:extLst>
      <p:ext uri="{BB962C8B-B14F-4D97-AF65-F5344CB8AC3E}">
        <p14:creationId xmlns:p14="http://schemas.microsoft.com/office/powerpoint/2010/main" val="63259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5</a:t>
            </a:fld>
            <a:endParaRPr lang="en-US" dirty="0"/>
          </a:p>
        </p:txBody>
      </p:sp>
      <p:sp>
        <p:nvSpPr>
          <p:cNvPr id="4" name="Title 3"/>
          <p:cNvSpPr>
            <a:spLocks noGrp="1"/>
          </p:cNvSpPr>
          <p:nvPr>
            <p:ph type="title"/>
          </p:nvPr>
        </p:nvSpPr>
        <p:spPr/>
        <p:txBody>
          <a:bodyPr>
            <a:normAutofit fontScale="90000"/>
          </a:bodyPr>
          <a:lstStyle/>
          <a:p>
            <a:r>
              <a:rPr lang="en-US"/>
              <a:t>Freight shipments continue to grow with GDP to 2050 in all models</a:t>
            </a:r>
          </a:p>
        </p:txBody>
      </p:sp>
      <p:pic>
        <p:nvPicPr>
          <p:cNvPr id="5" name="Content Placeholder 4" descr="_tkmByMode_Global.pdf"/>
          <p:cNvPicPr>
            <a:picLocks noGrp="1" noChangeAspect="1"/>
          </p:cNvPicPr>
          <p:nvPr>
            <p:ph idx="1"/>
          </p:nvPr>
        </p:nvPicPr>
        <p:blipFill>
          <a:blip r:embed="rId3">
            <a:extLst>
              <a:ext uri="{28A0092B-C50C-407E-A947-70E740481C1C}">
                <a14:useLocalDpi xmlns:a14="http://schemas.microsoft.com/office/drawing/2010/main" val="0"/>
              </a:ext>
            </a:extLst>
          </a:blip>
          <a:srcRect l="-16819" r="-16819"/>
          <a:stretch>
            <a:fillRect/>
          </a:stretch>
        </p:blipFill>
        <p:spPr>
          <a:prstGeom prst="rect">
            <a:avLst/>
          </a:prstGeom>
        </p:spPr>
      </p:pic>
      <p:sp>
        <p:nvSpPr>
          <p:cNvPr id="6" name="Rectangle 5"/>
          <p:cNvSpPr/>
          <p:nvPr/>
        </p:nvSpPr>
        <p:spPr>
          <a:xfrm>
            <a:off x="2735166" y="6337518"/>
            <a:ext cx="4572000" cy="369332"/>
          </a:xfrm>
          <a:prstGeom prst="rect">
            <a:avLst/>
          </a:prstGeom>
        </p:spPr>
        <p:txBody>
          <a:bodyPr>
            <a:spAutoFit/>
          </a:bodyPr>
          <a:lstStyle/>
          <a:p>
            <a:r>
              <a:rPr lang="en-US" sz="1800" cap="small" dirty="0">
                <a:ln w="1905">
                  <a:solidFill>
                    <a:schemeClr val="bg1">
                      <a:lumMod val="50000"/>
                    </a:schemeClr>
                  </a:solidFill>
                </a:ln>
                <a:solidFill>
                  <a:schemeClr val="tx1">
                    <a:lumMod val="50000"/>
                    <a:lumOff val="50000"/>
                  </a:schemeClr>
                </a:solidFill>
              </a:rPr>
              <a:t>i</a:t>
            </a:r>
            <a:r>
              <a:rPr lang="en-US" sz="1800" dirty="0">
                <a:ln w="1905">
                  <a:solidFill>
                    <a:schemeClr val="bg1">
                      <a:lumMod val="50000"/>
                    </a:schemeClr>
                  </a:solidFill>
                </a:ln>
                <a:solidFill>
                  <a:schemeClr val="tx1">
                    <a:lumMod val="50000"/>
                    <a:lumOff val="50000"/>
                  </a:schemeClr>
                </a:solidFill>
              </a:rPr>
              <a:t>TEM2</a:t>
            </a:r>
          </a:p>
        </p:txBody>
      </p:sp>
    </p:spTree>
    <p:extLst>
      <p:ext uri="{BB962C8B-B14F-4D97-AF65-F5344CB8AC3E}">
        <p14:creationId xmlns:p14="http://schemas.microsoft.com/office/powerpoint/2010/main" val="348104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6</a:t>
            </a:fld>
            <a:endParaRPr lang="en-US" dirty="0"/>
          </a:p>
        </p:txBody>
      </p:sp>
      <p:sp>
        <p:nvSpPr>
          <p:cNvPr id="4" name="Title 3"/>
          <p:cNvSpPr>
            <a:spLocks noGrp="1"/>
          </p:cNvSpPr>
          <p:nvPr>
            <p:ph type="title"/>
          </p:nvPr>
        </p:nvSpPr>
        <p:spPr/>
        <p:txBody>
          <a:bodyPr>
            <a:normAutofit fontScale="90000"/>
          </a:bodyPr>
          <a:lstStyle/>
          <a:p>
            <a:r>
              <a:rPr lang="en-US"/>
              <a:t>Dominance of fossil liquids in transport has immense inertia</a:t>
            </a:r>
          </a:p>
        </p:txBody>
      </p:sp>
      <p:pic>
        <p:nvPicPr>
          <p:cNvPr id="7" name="Content Placeholder 6"/>
          <p:cNvPicPr>
            <a:picLocks noGrp="1" noChangeAspect="1"/>
          </p:cNvPicPr>
          <p:nvPr>
            <p:ph idx="1"/>
          </p:nvPr>
        </p:nvPicPr>
        <p:blipFill>
          <a:blip r:embed="rId2"/>
          <a:srcRect l="-14795" r="-14795"/>
          <a:stretch>
            <a:fillRect/>
          </a:stretch>
        </p:blipFill>
        <p:spPr/>
      </p:pic>
      <p:sp>
        <p:nvSpPr>
          <p:cNvPr id="8" name="Rectangle 7"/>
          <p:cNvSpPr/>
          <p:nvPr/>
        </p:nvSpPr>
        <p:spPr>
          <a:xfrm>
            <a:off x="2735166" y="6337518"/>
            <a:ext cx="4572000" cy="369332"/>
          </a:xfrm>
          <a:prstGeom prst="rect">
            <a:avLst/>
          </a:prstGeom>
        </p:spPr>
        <p:txBody>
          <a:bodyPr>
            <a:spAutoFit/>
          </a:bodyPr>
          <a:lstStyle/>
          <a:p>
            <a:r>
              <a:rPr lang="en-US" sz="1800" cap="small" dirty="0">
                <a:ln w="1905">
                  <a:solidFill>
                    <a:schemeClr val="bg1">
                      <a:lumMod val="50000"/>
                    </a:schemeClr>
                  </a:solidFill>
                </a:ln>
                <a:solidFill>
                  <a:schemeClr val="tx1">
                    <a:lumMod val="50000"/>
                    <a:lumOff val="50000"/>
                  </a:schemeClr>
                </a:solidFill>
              </a:rPr>
              <a:t>i</a:t>
            </a:r>
            <a:r>
              <a:rPr lang="en-US" sz="1800" dirty="0">
                <a:ln w="1905">
                  <a:solidFill>
                    <a:schemeClr val="bg1">
                      <a:lumMod val="50000"/>
                    </a:schemeClr>
                  </a:solidFill>
                </a:ln>
                <a:solidFill>
                  <a:schemeClr val="tx1">
                    <a:lumMod val="50000"/>
                    <a:lumOff val="50000"/>
                  </a:schemeClr>
                </a:solidFill>
              </a:rPr>
              <a:t>TEM2</a:t>
            </a:r>
          </a:p>
        </p:txBody>
      </p:sp>
    </p:spTree>
    <p:extLst>
      <p:ext uri="{BB962C8B-B14F-4D97-AF65-F5344CB8AC3E}">
        <p14:creationId xmlns:p14="http://schemas.microsoft.com/office/powerpoint/2010/main" val="2806392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7</a:t>
            </a:fld>
            <a:endParaRPr lang="en-US" dirty="0"/>
          </a:p>
        </p:txBody>
      </p:sp>
      <p:sp>
        <p:nvSpPr>
          <p:cNvPr id="3" name="Content Placeholder 2"/>
          <p:cNvSpPr>
            <a:spLocks noGrp="1"/>
          </p:cNvSpPr>
          <p:nvPr>
            <p:ph idx="1"/>
          </p:nvPr>
        </p:nvSpPr>
        <p:spPr/>
        <p:txBody>
          <a:bodyPr/>
          <a:lstStyle/>
          <a:p>
            <a:r>
              <a:rPr lang="en-US" sz="2400" dirty="0"/>
              <a:t>Primary means of reducing transportation-related emissions in the models</a:t>
            </a:r>
          </a:p>
          <a:p>
            <a:pPr lvl="1"/>
            <a:r>
              <a:rPr lang="en-US" sz="2000" dirty="0"/>
              <a:t>Reduced activity levels (e.g., less passenger transport, fewer freight shipments)</a:t>
            </a:r>
          </a:p>
          <a:p>
            <a:pPr lvl="1"/>
            <a:r>
              <a:rPr lang="en-US" sz="2000" dirty="0"/>
              <a:t>Modal shifting, towards modes with lower emissions intensity</a:t>
            </a:r>
          </a:p>
          <a:p>
            <a:pPr lvl="1"/>
            <a:r>
              <a:rPr lang="en-US" sz="2000" dirty="0"/>
              <a:t>Vehicle drivetrain/fuel choice (e.g., electric vehicles vs. ICE)</a:t>
            </a:r>
          </a:p>
          <a:p>
            <a:pPr lvl="1"/>
            <a:r>
              <a:rPr lang="en-US" sz="2000" dirty="0"/>
              <a:t>Vehicle efficiency level (e.g., light-weighting, downsizing)</a:t>
            </a:r>
          </a:p>
          <a:p>
            <a:pPr lvl="1"/>
            <a:r>
              <a:rPr lang="en-US" sz="2000" dirty="0"/>
              <a:t>Reduced upstream fuel carbon intensity (e.g., CCS, biofuels)</a:t>
            </a:r>
          </a:p>
          <a:p>
            <a:endParaRPr lang="en-US" sz="2400" dirty="0"/>
          </a:p>
          <a:p>
            <a:r>
              <a:rPr lang="en-US" sz="2400" dirty="0"/>
              <a:t>In the energy-economy models, all of these contribute to emissions mitigation to varying degrees</a:t>
            </a:r>
          </a:p>
        </p:txBody>
      </p:sp>
      <p:sp>
        <p:nvSpPr>
          <p:cNvPr id="4" name="Title 3"/>
          <p:cNvSpPr>
            <a:spLocks noGrp="1"/>
          </p:cNvSpPr>
          <p:nvPr>
            <p:ph type="title"/>
          </p:nvPr>
        </p:nvSpPr>
        <p:spPr/>
        <p:txBody>
          <a:bodyPr/>
          <a:lstStyle/>
          <a:p>
            <a:r>
              <a:rPr lang="en-US"/>
              <a:t>Transportation in a low-carbon economy</a:t>
            </a:r>
          </a:p>
        </p:txBody>
      </p:sp>
    </p:spTree>
    <p:extLst>
      <p:ext uri="{BB962C8B-B14F-4D97-AF65-F5344CB8AC3E}">
        <p14:creationId xmlns:p14="http://schemas.microsoft.com/office/powerpoint/2010/main" val="215518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Global transport </a:t>
            </a:r>
            <a:r>
              <a:rPr lang="en-US" dirty="0" smtClean="0"/>
              <a:t>CO</a:t>
            </a:r>
            <a:r>
              <a:rPr lang="en-US" baseline="-25000" dirty="0" smtClean="0"/>
              <a:t>2</a:t>
            </a:r>
            <a:r>
              <a:rPr lang="en-US" dirty="0" smtClean="0"/>
              <a:t> projections highlight importance of mitigation actions involving all modes</a:t>
            </a:r>
            <a:endParaRPr lang="en-US" dirty="0"/>
          </a:p>
        </p:txBody>
      </p:sp>
      <p:pic>
        <p:nvPicPr>
          <p:cNvPr id="12" name="Content Placeholder 9" descr="_CO2ByMode_Global.pdf"/>
          <p:cNvPicPr>
            <a:picLocks noGrp="1" noChangeAspect="1"/>
          </p:cNvPicPr>
          <p:nvPr>
            <p:ph idx="1"/>
          </p:nvPr>
        </p:nvPicPr>
        <p:blipFill>
          <a:blip r:embed="rId3">
            <a:extLst>
              <a:ext uri="{28A0092B-C50C-407E-A947-70E740481C1C}">
                <a14:useLocalDpi xmlns:a14="http://schemas.microsoft.com/office/drawing/2010/main" val="0"/>
              </a:ext>
            </a:extLst>
          </a:blip>
          <a:srcRect l="-16819" r="-16819"/>
          <a:stretch>
            <a:fillRect/>
          </a:stretch>
        </p:blipFill>
        <p:spPr>
          <a:prstGeom prst="rect">
            <a:avLst/>
          </a:prstGeom>
        </p:spPr>
      </p:pic>
      <p:sp>
        <p:nvSpPr>
          <p:cNvPr id="13" name="Rectangle 12"/>
          <p:cNvSpPr/>
          <p:nvPr/>
        </p:nvSpPr>
        <p:spPr>
          <a:xfrm>
            <a:off x="2735166" y="6337518"/>
            <a:ext cx="4572000" cy="369332"/>
          </a:xfrm>
          <a:prstGeom prst="rect">
            <a:avLst/>
          </a:prstGeom>
        </p:spPr>
        <p:txBody>
          <a:bodyPr>
            <a:spAutoFit/>
          </a:bodyPr>
          <a:lstStyle/>
          <a:p>
            <a:r>
              <a:rPr lang="en-US" sz="1800" cap="small" dirty="0">
                <a:ln w="1905">
                  <a:solidFill>
                    <a:schemeClr val="bg1">
                      <a:lumMod val="50000"/>
                    </a:schemeClr>
                  </a:solidFill>
                </a:ln>
                <a:solidFill>
                  <a:schemeClr val="tx1">
                    <a:lumMod val="50000"/>
                    <a:lumOff val="50000"/>
                  </a:schemeClr>
                </a:solidFill>
              </a:rPr>
              <a:t>i</a:t>
            </a:r>
            <a:r>
              <a:rPr lang="en-US" sz="1800" dirty="0">
                <a:ln w="1905">
                  <a:solidFill>
                    <a:schemeClr val="bg1">
                      <a:lumMod val="50000"/>
                    </a:schemeClr>
                  </a:solidFill>
                </a:ln>
                <a:solidFill>
                  <a:schemeClr val="tx1">
                    <a:lumMod val="50000"/>
                    <a:lumOff val="50000"/>
                  </a:schemeClr>
                </a:solidFill>
              </a:rPr>
              <a:t>TEM2</a:t>
            </a:r>
          </a:p>
        </p:txBody>
      </p:sp>
    </p:spTree>
    <p:extLst>
      <p:ext uri="{BB962C8B-B14F-4D97-AF65-F5344CB8AC3E}">
        <p14:creationId xmlns:p14="http://schemas.microsoft.com/office/powerpoint/2010/main" val="29710060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Slide </a:t>
            </a:r>
            <a:fld id="{4B56B99C-AB85-4590-91AE-E5FFE05CF6FD}" type="slidenum">
              <a:rPr lang="en-US" smtClean="0"/>
              <a:pPr/>
              <a:t>9</a:t>
            </a:fld>
            <a:endParaRPr lang="en-US" dirty="0"/>
          </a:p>
        </p:txBody>
      </p:sp>
      <p:sp>
        <p:nvSpPr>
          <p:cNvPr id="4" name="Title 3"/>
          <p:cNvSpPr>
            <a:spLocks noGrp="1"/>
          </p:cNvSpPr>
          <p:nvPr>
            <p:ph type="title"/>
          </p:nvPr>
        </p:nvSpPr>
        <p:spPr/>
        <p:txBody>
          <a:bodyPr>
            <a:normAutofit fontScale="90000"/>
          </a:bodyPr>
          <a:lstStyle/>
          <a:p>
            <a:r>
              <a:rPr lang="en-US"/>
              <a:t>Mode-specific mitigation potential is distributed across regions and internationally</a:t>
            </a:r>
          </a:p>
        </p:txBody>
      </p:sp>
      <p:pic>
        <p:nvPicPr>
          <p:cNvPr id="11" name="Content Placeholder 10"/>
          <p:cNvPicPr>
            <a:picLocks noGrp="1" noChangeAspect="1"/>
          </p:cNvPicPr>
          <p:nvPr>
            <p:ph idx="1"/>
          </p:nvPr>
        </p:nvPicPr>
        <p:blipFill>
          <a:blip r:embed="rId3"/>
          <a:srcRect t="-7013" b="-7013"/>
          <a:stretch>
            <a:fillRect/>
          </a:stretch>
        </p:blipFill>
        <p:spPr/>
      </p:pic>
      <p:sp>
        <p:nvSpPr>
          <p:cNvPr id="12" name="Rectangle 11"/>
          <p:cNvSpPr/>
          <p:nvPr/>
        </p:nvSpPr>
        <p:spPr>
          <a:xfrm>
            <a:off x="2735166" y="6337518"/>
            <a:ext cx="4572000" cy="369332"/>
          </a:xfrm>
          <a:prstGeom prst="rect">
            <a:avLst/>
          </a:prstGeom>
        </p:spPr>
        <p:txBody>
          <a:bodyPr>
            <a:spAutoFit/>
          </a:bodyPr>
          <a:lstStyle/>
          <a:p>
            <a:r>
              <a:rPr lang="en-US" sz="1800" cap="small" dirty="0">
                <a:ln w="1905">
                  <a:solidFill>
                    <a:schemeClr val="bg1">
                      <a:lumMod val="50000"/>
                    </a:schemeClr>
                  </a:solidFill>
                </a:ln>
                <a:solidFill>
                  <a:schemeClr val="tx1">
                    <a:lumMod val="50000"/>
                    <a:lumOff val="50000"/>
                  </a:schemeClr>
                </a:solidFill>
              </a:rPr>
              <a:t>i</a:t>
            </a:r>
            <a:r>
              <a:rPr lang="en-US" sz="1800" dirty="0">
                <a:ln w="1905">
                  <a:solidFill>
                    <a:schemeClr val="bg1">
                      <a:lumMod val="50000"/>
                    </a:schemeClr>
                  </a:solidFill>
                </a:ln>
                <a:solidFill>
                  <a:schemeClr val="tx1">
                    <a:lumMod val="50000"/>
                    <a:lumOff val="50000"/>
                  </a:schemeClr>
                </a:solidFill>
              </a:rPr>
              <a:t>TEM2</a:t>
            </a:r>
          </a:p>
        </p:txBody>
      </p:sp>
    </p:spTree>
    <p:extLst>
      <p:ext uri="{BB962C8B-B14F-4D97-AF65-F5344CB8AC3E}">
        <p14:creationId xmlns:p14="http://schemas.microsoft.com/office/powerpoint/2010/main" val="31075414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CCT 2016">
  <a:themeElements>
    <a:clrScheme name="ICCT 2011">
      <a:dk1>
        <a:sysClr val="windowText" lastClr="000000"/>
      </a:dk1>
      <a:lt1>
        <a:sysClr val="window" lastClr="FFFFFF"/>
      </a:lt1>
      <a:dk2>
        <a:srgbClr val="45555F"/>
      </a:dk2>
      <a:lt2>
        <a:srgbClr val="DED5B3"/>
      </a:lt2>
      <a:accent1>
        <a:srgbClr val="4E3227"/>
      </a:accent1>
      <a:accent2>
        <a:srgbClr val="007A94"/>
      </a:accent2>
      <a:accent3>
        <a:srgbClr val="D6492A"/>
      </a:accent3>
      <a:accent4>
        <a:srgbClr val="642566"/>
      </a:accent4>
      <a:accent5>
        <a:srgbClr val="6C953C"/>
      </a:accent5>
      <a:accent6>
        <a:srgbClr val="F4AF00"/>
      </a:accent6>
      <a:hlink>
        <a:srgbClr val="007A94"/>
      </a:hlink>
      <a:folHlink>
        <a:srgbClr val="6C953C"/>
      </a:folHlink>
    </a:clrScheme>
    <a:fontScheme name="Custom 1">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ICCT 2016.thmx</Template>
  <TotalTime>11266</TotalTime>
  <Words>1858</Words>
  <Application>Microsoft Macintosh PowerPoint</Application>
  <PresentationFormat>On-screen Show (4:3)</PresentationFormat>
  <Paragraphs>175</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ICCT 2016</vt:lpstr>
      <vt:lpstr>iTEM-2 Conference Modeling results: what does it tell us about 2 degree scenarios?</vt:lpstr>
      <vt:lpstr>ITEM collaboration involves models with transport, energy-economics, and climate-energy structures</vt:lpstr>
      <vt:lpstr>Opportunity for data sharing and collaboration</vt:lpstr>
      <vt:lpstr>Growth in demand for passenger travel is a key challenge for stabilizing transport emissions</vt:lpstr>
      <vt:lpstr>Freight shipments continue to grow with GDP to 2050 in all models</vt:lpstr>
      <vt:lpstr>Dominance of fossil liquids in transport has immense inertia</vt:lpstr>
      <vt:lpstr>Transportation in a low-carbon economy</vt:lpstr>
      <vt:lpstr>Global transport CO2 projections highlight importance of mitigation actions involving all modes</vt:lpstr>
      <vt:lpstr>Mode-specific mitigation potential is distributed across regions and internationally</vt:lpstr>
      <vt:lpstr>What kind of policies are needed to stabilize transport sector oil demand?</vt:lpstr>
      <vt:lpstr>In the TECH scenario, where climate policies are being implemented to drive investment in low-carbon technologies, demand for oil will be significantly lower than in the BAU: by around 11 mbpd in 2030 and by 57 mbpd in 2050. </vt:lpstr>
      <vt:lpstr>Most of the marginal mitigation to achieve 1.5DS (compared to 2DS) is in transport and industry</vt:lpstr>
      <vt:lpstr>Conclusions</vt:lpstr>
      <vt:lpstr>Extra slides</vt:lpstr>
      <vt:lpstr>Meeting global climate goals for transport requires an “all-of-the-above” approach</vt:lpstr>
      <vt:lpstr>IAMs reach 450 ppm CO2 w/ escalating carbon prices</vt:lpstr>
      <vt:lpstr>CO2 reductions achievable with “world-class” policies are evenly split between LD and HD sectors</vt:lpstr>
      <vt:lpstr>The reduction in demand delays the need to invest in extracting increasingly expensive oil from non-conventional sources, and the long-term market price of oil would settle around a stable band between $83 and $87 per barrel from 2030 to 2050.</vt:lpstr>
      <vt:lpstr>At the price point projected in the Technology Potential scenario, it would not be profitable to extract oil from the Artic; from many deep-water oil reserves; as well as from in-situ tar sands and higher cost offshore and shale.</vt:lpstr>
      <vt:lpstr>Paris Agreement objective to limit warming to well below 2°C will involve policies in the “Efficient transport” scenario and more.</vt:lpstr>
    </vt:vector>
  </TitlesOfParts>
  <Company>International Council on Clean Transportation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Malins</dc:creator>
  <cp:lastModifiedBy>Rosa Dominguez-Faus</cp:lastModifiedBy>
  <cp:revision>302</cp:revision>
  <cp:lastPrinted>2016-06-21T20:29:16Z</cp:lastPrinted>
  <dcterms:created xsi:type="dcterms:W3CDTF">2013-05-21T18:42:33Z</dcterms:created>
  <dcterms:modified xsi:type="dcterms:W3CDTF">2016-12-02T00:45:03Z</dcterms:modified>
</cp:coreProperties>
</file>